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9"/>
  </p:notesMasterIdLst>
  <p:sldIdLst>
    <p:sldId id="256" r:id="rId5"/>
    <p:sldId id="275" r:id="rId6"/>
    <p:sldId id="286" r:id="rId7"/>
    <p:sldId id="283" r:id="rId8"/>
    <p:sldId id="284" r:id="rId9"/>
    <p:sldId id="321" r:id="rId10"/>
    <p:sldId id="290" r:id="rId11"/>
    <p:sldId id="288" r:id="rId12"/>
    <p:sldId id="289" r:id="rId13"/>
    <p:sldId id="291" r:id="rId14"/>
    <p:sldId id="292" r:id="rId15"/>
    <p:sldId id="296" r:id="rId16"/>
    <p:sldId id="305" r:id="rId17"/>
    <p:sldId id="294" r:id="rId18"/>
    <p:sldId id="295" r:id="rId19"/>
    <p:sldId id="324" r:id="rId20"/>
    <p:sldId id="304" r:id="rId21"/>
    <p:sldId id="300" r:id="rId22"/>
    <p:sldId id="301" r:id="rId23"/>
    <p:sldId id="302" r:id="rId24"/>
    <p:sldId id="299" r:id="rId25"/>
    <p:sldId id="310" r:id="rId26"/>
    <p:sldId id="306" r:id="rId27"/>
    <p:sldId id="307" r:id="rId28"/>
    <p:sldId id="311" r:id="rId29"/>
    <p:sldId id="308" r:id="rId30"/>
    <p:sldId id="309" r:id="rId31"/>
    <p:sldId id="312" r:id="rId32"/>
    <p:sldId id="316" r:id="rId33"/>
    <p:sldId id="314" r:id="rId34"/>
    <p:sldId id="315" r:id="rId35"/>
    <p:sldId id="313" r:id="rId36"/>
    <p:sldId id="259" r:id="rId37"/>
    <p:sldId id="320" r:id="rId38"/>
    <p:sldId id="325" r:id="rId39"/>
    <p:sldId id="297" r:id="rId40"/>
    <p:sldId id="327" r:id="rId41"/>
    <p:sldId id="326" r:id="rId42"/>
    <p:sldId id="331" r:id="rId43"/>
    <p:sldId id="329" r:id="rId44"/>
    <p:sldId id="328" r:id="rId45"/>
    <p:sldId id="285" r:id="rId46"/>
    <p:sldId id="323" r:id="rId47"/>
    <p:sldId id="330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B4598"/>
    <a:srgbClr val="9C3C9A"/>
    <a:srgbClr val="F9ED4E"/>
    <a:srgbClr val="42ABE3"/>
    <a:srgbClr val="ED3F7B"/>
    <a:srgbClr val="57B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9169B0-B0F8-97BA-076B-29EB1E7BC16E}" v="2" dt="2024-02-28T19:26:53.5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ADD24-9335-4E8E-A431-830E620D15AD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39FA7-71B9-447D-A189-E2D8A7697A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44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DateSold</a:t>
            </a:r>
            <a:r>
              <a:rPr lang="en-US" dirty="0"/>
              <a:t> &gt; '1/1/2024' AND </a:t>
            </a:r>
            <a:r>
              <a:rPr lang="en-US" dirty="0" err="1"/>
              <a:t>ItemSold</a:t>
            </a:r>
            <a:r>
              <a:rPr lang="en-US" dirty="0"/>
              <a:t> = 'Grapes' OR </a:t>
            </a:r>
            <a:r>
              <a:rPr lang="en-US" dirty="0" err="1"/>
              <a:t>ItemSold</a:t>
            </a:r>
            <a:r>
              <a:rPr lang="en-US" dirty="0"/>
              <a:t>  = 'Oranges'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839FA7-71B9-447D-A189-E2D8A7697AC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15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839FA7-71B9-447D-A189-E2D8A7697AC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05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colorful sky with sun rays&#10;&#10;Description automatically generated">
            <a:extLst>
              <a:ext uri="{FF2B5EF4-FFF2-40B4-BE49-F238E27FC236}">
                <a16:creationId xmlns:a16="http://schemas.microsoft.com/office/drawing/2014/main" id="{99C90E30-71E2-545C-979C-DF8E9C754E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Picture 27" descr="A light shining through a black background&#10;&#10;Description automatically generated">
            <a:extLst>
              <a:ext uri="{FF2B5EF4-FFF2-40B4-BE49-F238E27FC236}">
                <a16:creationId xmlns:a16="http://schemas.microsoft.com/office/drawing/2014/main" id="{B1C055AF-8FDA-82E3-CE5B-843785FF60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-1292441" y="0"/>
            <a:ext cx="6858000" cy="6858000"/>
          </a:xfrm>
          <a:prstGeom prst="rect">
            <a:avLst/>
          </a:prstGeom>
        </p:spPr>
      </p:pic>
      <p:pic>
        <p:nvPicPr>
          <p:cNvPr id="24" name="Picture 23" descr="A white clouds in the sky&#10;&#10;Description automatically generated">
            <a:extLst>
              <a:ext uri="{FF2B5EF4-FFF2-40B4-BE49-F238E27FC236}">
                <a16:creationId xmlns:a16="http://schemas.microsoft.com/office/drawing/2014/main" id="{F2E6A61B-BE42-7645-F60F-67ECD6A497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48135"/>
          <a:stretch/>
        </p:blipFill>
        <p:spPr>
          <a:xfrm rot="10800000">
            <a:off x="-2" y="-1"/>
            <a:ext cx="12210747" cy="1783587"/>
          </a:xfrm>
          <a:prstGeom prst="rect">
            <a:avLst/>
          </a:prstGeom>
          <a:effectLst>
            <a:outerShdw blurRad="508000" dist="25400" dir="5400000" algn="ctr" rotWithShape="0">
              <a:srgbClr val="000000">
                <a:alpha val="86000"/>
              </a:srgbClr>
            </a:outerShdw>
          </a:effectLst>
        </p:spPr>
      </p:pic>
      <p:pic>
        <p:nvPicPr>
          <p:cNvPr id="22" name="Picture 2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050EC8C-BE81-E68D-8968-F0B03CEBBD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9764"/>
          <a:stretch/>
        </p:blipFill>
        <p:spPr>
          <a:xfrm>
            <a:off x="0" y="1955625"/>
            <a:ext cx="5004812" cy="4902375"/>
          </a:xfrm>
          <a:prstGeom prst="rect">
            <a:avLst/>
          </a:prstGeom>
        </p:spPr>
      </p:pic>
      <p:pic>
        <p:nvPicPr>
          <p:cNvPr id="26" name="Picture 2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91AEA3D-4EEB-58FE-5FFD-14D1A2F7F7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5370" t="18630" r="1288" b="56641"/>
          <a:stretch/>
        </p:blipFill>
        <p:spPr>
          <a:xfrm>
            <a:off x="0" y="4696286"/>
            <a:ext cx="12192000" cy="2161713"/>
          </a:xfrm>
          <a:prstGeom prst="rect">
            <a:avLst/>
          </a:prstGeom>
        </p:spPr>
      </p:pic>
      <p:pic>
        <p:nvPicPr>
          <p:cNvPr id="10" name="Picture 9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36DAA499-5676-6696-58DC-303B71592EB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783703" y="987868"/>
            <a:ext cx="5114075" cy="4882263"/>
          </a:xfrm>
          <a:prstGeom prst="rect">
            <a:avLst/>
          </a:prstGeom>
          <a:effectLst>
            <a:outerShdw blurRad="279400" dist="279400" dir="2400000" algn="tl" rotWithShape="0">
              <a:schemeClr val="tx1">
                <a:alpha val="78126"/>
              </a:scheme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078AA70-7D39-A0AD-B473-BB4909286EF8}"/>
              </a:ext>
            </a:extLst>
          </p:cNvPr>
          <p:cNvSpPr txBox="1"/>
          <p:nvPr userDrawn="1"/>
        </p:nvSpPr>
        <p:spPr>
          <a:xfrm>
            <a:off x="130449" y="6396334"/>
            <a:ext cx="2164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0" u="sng" err="1">
                <a:solidFill>
                  <a:schemeClr val="bg1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live.dynamicscon.com</a:t>
            </a:r>
            <a:endParaRPr lang="en-US" sz="1400" b="1" i="0" u="sng">
              <a:solidFill>
                <a:schemeClr val="bg1"/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46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Text, and 2 Imag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7FE8E58-7800-39A9-203E-A093234ED282}"/>
              </a:ext>
            </a:extLst>
          </p:cNvPr>
          <p:cNvSpPr/>
          <p:nvPr userDrawn="1"/>
        </p:nvSpPr>
        <p:spPr>
          <a:xfrm>
            <a:off x="302580" y="191952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A4B83A-C51A-3B13-F271-8DD99F7E93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81757-B430-1741-E372-EE4C044BECE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94316" y="1697448"/>
            <a:ext cx="4301971" cy="43672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74A476-A8EC-B91B-9A1A-2E462904A976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4810926" y="1701881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01EC38C-20B5-9478-5EAA-824BB71C15A7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810926" y="3932797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C00AD71-2EB7-DB32-A575-CEE35D5EBF84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478697" y="1697448"/>
            <a:ext cx="4301971" cy="43672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4229" b="65232"/>
          <a:stretch/>
        </p:blipFill>
        <p:spPr>
          <a:xfrm flipH="1">
            <a:off x="-3" y="5246702"/>
            <a:ext cx="12212353" cy="1678765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7116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80" y="191952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  <p:sp>
        <p:nvSpPr>
          <p:cNvPr id="13" name="Title 30">
            <a:extLst>
              <a:ext uri="{FF2B5EF4-FFF2-40B4-BE49-F238E27FC236}">
                <a16:creationId xmlns:a16="http://schemas.microsoft.com/office/drawing/2014/main" id="{C51D28D5-1682-3429-2194-E3404B87B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24023"/>
            <a:ext cx="10515600" cy="1325563"/>
          </a:xfrm>
        </p:spPr>
        <p:txBody>
          <a:bodyPr>
            <a:noAutofit/>
          </a:bodyPr>
          <a:lstStyle>
            <a:lvl1pPr algn="ctr">
              <a:defRPr sz="72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2003492-DD22-9376-8C95-E9DC8883A5E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508415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044596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8C455-91ED-E12A-5B71-1DB542FAE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1701889"/>
            <a:ext cx="11381889" cy="4663400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6C5658-737A-195E-2AC5-2A7583672D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8857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7F953DA-1B6F-1BAA-0923-DD2075A55E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4316" y="1701889"/>
            <a:ext cx="5625484" cy="4475074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852578-C29F-6ACB-7147-102B0DD6DA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E4D2A95-909E-3A08-C1E3-78330A83F02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50721" y="1699994"/>
            <a:ext cx="5625484" cy="4475074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1590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s, and Text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881972B-3F6C-63B5-9AEB-38410251BE8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4302901"/>
            <a:ext cx="11381889" cy="1759156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9DC3CC0-F670-9C99-B85B-AB73863565F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51106" y="1687432"/>
            <a:ext cx="5628821" cy="2518929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DFC536-A986-D106-39F7-3C7998899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5D302FE-9005-E80F-EDD7-02AD93087033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06507" y="1687432"/>
            <a:ext cx="5628821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7392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Images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DFC536-A986-D106-39F7-3C7998899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D4321-0FE1-CE0C-24BE-72869BBD48C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1688659"/>
            <a:ext cx="11381889" cy="17591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7C2420-B6B9-6D6A-344E-85BF6342284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37983" y="3524554"/>
            <a:ext cx="5628821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B918E54-2D22-544A-1621-3F655A819789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3384" y="3524554"/>
            <a:ext cx="5628821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4038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 Images, and Text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881972B-3F6C-63B5-9AEB-38410251BE8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4302901"/>
            <a:ext cx="11381889" cy="1759156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DFC536-A986-D106-39F7-3C7998899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91D5279-24F5-5B5D-BC01-53706C6E2BB6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2451" y="1697946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62CDD5-8E66-7F77-BC7B-895F69B24A96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8032426" y="1687432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7C44FF9-A85A-E2E4-2C65-4D1C6285265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12438" y="1696587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</p:spTree>
    <p:extLst>
      <p:ext uri="{BB962C8B-B14F-4D97-AF65-F5344CB8AC3E}">
        <p14:creationId xmlns:p14="http://schemas.microsoft.com/office/powerpoint/2010/main" val="650096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3 Images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881972B-3F6C-63B5-9AEB-38410251BE81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1713153"/>
            <a:ext cx="11381889" cy="1759156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DFC536-A986-D106-39F7-3C7998899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91D5279-24F5-5B5D-BC01-53706C6E2BB6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2451" y="3566897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62CDD5-8E66-7F77-BC7B-895F69B24A96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8032426" y="3556383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7C44FF9-A85A-E2E4-2C65-4D1C6285265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12438" y="3565538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79008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4 Images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DFC536-A986-D106-39F7-3C7998899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8A7B289-1CDD-215D-167F-B389ED9C4CA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056199" y="1697448"/>
            <a:ext cx="6036643" cy="4367256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676813-3074-353B-2E50-A76BFAAD6BC7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394316" y="1697447"/>
            <a:ext cx="2570148" cy="2136341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BD847A1-9F17-E6C9-FCFC-19F25F77037B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4316" y="3928363"/>
            <a:ext cx="2570148" cy="2136341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EDF3DD-A401-E5F7-A72D-A028455AE9B7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9206057" y="1697447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6ACC22E-37E8-A9C9-E9D2-E311E1628070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9206057" y="3928363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24469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Text, and 2 Images Sun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50000">
                <a:srgbClr val="ED3F7B"/>
              </a:gs>
              <a:gs pos="0">
                <a:srgbClr val="F9ED4E"/>
              </a:gs>
              <a:gs pos="100000">
                <a:srgbClr val="9C3C9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2ABE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ADFC536-A986-D106-39F7-3C79988996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solidFill>
                  <a:srgbClr val="9C3C9A"/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CBAC63D-BE3C-6A3A-BF4B-250834A31E6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94316" y="1697448"/>
            <a:ext cx="4301971" cy="43672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3C07C-9933-0092-F573-78CA459D820C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4810926" y="1701881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1319A6F-374A-8DF0-7762-4332C3CED1ED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810926" y="3932797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04AEEDC-74CA-7BB3-5681-396FE95BA93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478697" y="1697448"/>
            <a:ext cx="4301971" cy="43672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9" name="Picture 8" descr="A blue cloud with black background&#10;&#10;Description automatically generated">
            <a:extLst>
              <a:ext uri="{FF2B5EF4-FFF2-40B4-BE49-F238E27FC236}">
                <a16:creationId xmlns:a16="http://schemas.microsoft.com/office/drawing/2014/main" id="{9B2A7F2F-D6F1-9D89-4F85-C5E8A018C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57" r="2557" b="65478"/>
          <a:stretch/>
        </p:blipFill>
        <p:spPr>
          <a:xfrm>
            <a:off x="0" y="5699526"/>
            <a:ext cx="12212353" cy="1225944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pic>
        <p:nvPicPr>
          <p:cNvPr id="12" name="Picture 11" descr="A person and person flying in the sky&#10;&#10;Description automatically generated">
            <a:extLst>
              <a:ext uri="{FF2B5EF4-FFF2-40B4-BE49-F238E27FC236}">
                <a16:creationId xmlns:a16="http://schemas.microsoft.com/office/drawing/2014/main" id="{775F7226-7251-A03C-AFF9-AADDE74A2C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9330" y="5500598"/>
            <a:ext cx="1764402" cy="12946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508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5232"/>
          <a:stretch/>
        </p:blipFill>
        <p:spPr>
          <a:xfrm flipH="1">
            <a:off x="-2" y="4083728"/>
            <a:ext cx="12212353" cy="2841740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sp>
        <p:nvSpPr>
          <p:cNvPr id="33" name="Title 30">
            <a:extLst>
              <a:ext uri="{FF2B5EF4-FFF2-40B4-BE49-F238E27FC236}">
                <a16:creationId xmlns:a16="http://schemas.microsoft.com/office/drawing/2014/main" id="{6E2CAD8B-9084-93C5-DA43-D068F63F59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24023"/>
            <a:ext cx="10515600" cy="1325563"/>
          </a:xfrm>
        </p:spPr>
        <p:txBody>
          <a:bodyPr>
            <a:noAutofit/>
          </a:bodyPr>
          <a:lstStyle>
            <a:lvl1pPr algn="ctr">
              <a:defRPr sz="72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0C255823-34B0-82BB-64B9-9D42D597872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508415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Open Sans SemiBold" pitchFamily="2" charset="0"/>
                <a:ea typeface="Open Sans SemiBold" pitchFamily="2" charset="0"/>
                <a:cs typeface="Open Sans SemiBold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932903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ue Mountain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sky with clouds and mountains&#10;&#10;Description automatically generated">
            <a:extLst>
              <a:ext uri="{FF2B5EF4-FFF2-40B4-BE49-F238E27FC236}">
                <a16:creationId xmlns:a16="http://schemas.microsoft.com/office/drawing/2014/main" id="{B935799A-81E0-42E5-A956-1CDB92A98B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9185" y="-33292"/>
            <a:ext cx="12310370" cy="692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590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Yellow Mountain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n shining through the clouds over a mountain range&#10;&#10;Description automatically generated">
            <a:extLst>
              <a:ext uri="{FF2B5EF4-FFF2-40B4-BE49-F238E27FC236}">
                <a16:creationId xmlns:a16="http://schemas.microsoft.com/office/drawing/2014/main" id="{34F758F5-868E-BBEA-9999-7CF1FB2CDD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8470" y="-21640"/>
            <a:ext cx="12268940" cy="690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72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ction Bubbl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frame with orange and purple triangles&#10;&#10;Description automatically generated">
            <a:extLst>
              <a:ext uri="{FF2B5EF4-FFF2-40B4-BE49-F238E27FC236}">
                <a16:creationId xmlns:a16="http://schemas.microsoft.com/office/drawing/2014/main" id="{7065E3AA-9173-DE1F-1A8C-006C56EE3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7"/>
          <a:stretch/>
        </p:blipFill>
        <p:spPr>
          <a:xfrm>
            <a:off x="0" y="3174"/>
            <a:ext cx="12197652" cy="688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536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Yellow and Green Ac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yellow gradient&#10;&#10;Description automatically generated">
            <a:extLst>
              <a:ext uri="{FF2B5EF4-FFF2-40B4-BE49-F238E27FC236}">
                <a16:creationId xmlns:a16="http://schemas.microsoft.com/office/drawing/2014/main" id="{842C516C-3F33-5D24-D46D-DACC0C2F46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7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262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nk and Purple Ac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nd pink background&#10;&#10;Description automatically generated">
            <a:extLst>
              <a:ext uri="{FF2B5EF4-FFF2-40B4-BE49-F238E27FC236}">
                <a16:creationId xmlns:a16="http://schemas.microsoft.com/office/drawing/2014/main" id="{091E3A04-C39D-E9B8-1290-4D07F556AE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66" y="0"/>
            <a:ext cx="1218953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823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4E9C7-0204-039F-D486-EFBB9617E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52164-4707-43BB-7B76-041611669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B86E4-E664-A855-5F87-4AFF5C614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A1990-BA4C-7E6C-CE63-2B258DB80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03D090-5C56-5AED-B3F0-BC9A86EF5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710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B4886-0299-9E18-84BB-477E4D088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528265-08C4-2795-DEA3-89A6ED4AFE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DE9D83-7576-D98E-A76F-E5D6FAAAB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A5ECFF-227F-4186-7F31-8168EE44A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CAB4E3-82DB-2D04-A03F-FC9803704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50BDE-FC2B-4602-D877-0D3A1BE89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7116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18294-9488-88FE-670F-51783DD92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1DF4BB-4BEC-5202-31BC-284BC8B99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0ED73-5304-D209-21CE-E6263DCB9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19B5C2-FCF7-8105-55B0-8D6C5CA96A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931134-65BD-EC82-85A4-CDD1CCFB59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9F80E4-FA12-EAE9-DEE6-7BB1EBDEC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AA6C52-DB05-7B4B-1387-405DD67D5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0787E8-FAA3-7BC1-95B2-1526BAD58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311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E4927-6B84-4F5C-093C-449553382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7990C2-C91B-508C-DB2D-E4AD1A7F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2E7958-FEAC-095E-59FA-DABACAB08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F7ECFF-43FB-2340-6C22-6A0E492EF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7073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4D29D-37F2-6AF9-5DCA-C4D217D48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D1501-5808-9FDB-B718-E11DE428D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4038E-4654-1E04-0A29-32D4C8D36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686D2-5C9C-D2B6-4F9B-EC94B255D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8993A-8263-0AF0-4D04-5A954E312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857B2-F390-9B1F-C67B-52D6B8F6D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86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0EECD-13EE-B3CD-8844-93A3F18DF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1701889"/>
            <a:ext cx="11381889" cy="4663400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5232"/>
          <a:stretch/>
        </p:blipFill>
        <p:spPr>
          <a:xfrm flipH="1">
            <a:off x="-2" y="4083728"/>
            <a:ext cx="12212353" cy="2841740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483A14F-66C8-FB46-4740-84A27707E9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363801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962-59C2-2E0C-B2D4-04B6DE4C3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509E5C-04BD-72D1-678F-78ACBE6E2B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00DEA-3BE7-BC80-8F3B-B72FA3E20F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2A3861-30B6-74B3-7FFA-0C7B627A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59C74-BF63-99E0-8CD6-DCC0D75A1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65E82B-DAF7-0280-0FE6-D864CED42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479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24BFF-CA98-9AE4-ECCC-8A93FF9BA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CEAFD9-2A0A-EA9D-2D5A-52F3764D30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128A9-7879-6211-EE81-BC5C6D94D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64DC5-B0AF-915E-1B07-915C63163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DFCD4-E97B-6B33-F666-0470CE898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9751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EDC6CC-8192-7468-2102-7ED96D00D4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B0141-B663-C608-9DEA-43C12D4E6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33243-276D-1F09-99EB-330A26396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76F6A-5A79-DE02-66EC-7CFEE04C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5C975-3508-B188-A9FC-E7CD8C11D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52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E0041E-6172-C84A-82A3-D9E1D48CD8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4316" y="1701889"/>
            <a:ext cx="5625484" cy="4475074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A24A32F-ACBE-7584-01A7-F4EC4A60F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3B68418-F90F-8EBD-B8D1-38D3CE6BCEFE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50721" y="1699994"/>
            <a:ext cx="5625484" cy="4475074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65232"/>
          <a:stretch/>
        </p:blipFill>
        <p:spPr>
          <a:xfrm flipH="1">
            <a:off x="-2" y="4083728"/>
            <a:ext cx="12212353" cy="2841740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78468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s, and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4027A23-C922-65C0-D339-31DDEB8F30F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4302901"/>
            <a:ext cx="11381889" cy="1759156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6C00D9B-9915-3AB0-4E6D-A20C5CFC4FE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51106" y="1687432"/>
            <a:ext cx="5628821" cy="2518929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A4B83A-C51A-3B13-F271-8DD99F7E93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2135F-7EB7-C189-6514-091A013CC0C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06507" y="1687432"/>
            <a:ext cx="5628821" cy="2518929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4229" b="65232"/>
          <a:stretch/>
        </p:blipFill>
        <p:spPr>
          <a:xfrm flipH="1">
            <a:off x="-3" y="5246702"/>
            <a:ext cx="12212353" cy="1678765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32805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Imag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4027A23-C922-65C0-D339-31DDEB8F30F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1688659"/>
            <a:ext cx="11381889" cy="17591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6C00D9B-9915-3AB0-4E6D-A20C5CFC4FE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37983" y="3524554"/>
            <a:ext cx="5628821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A4B83A-C51A-3B13-F271-8DD99F7E93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2135F-7EB7-C189-6514-091A013CC0C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3384" y="3524554"/>
            <a:ext cx="5628821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4229" b="65232"/>
          <a:stretch/>
        </p:blipFill>
        <p:spPr>
          <a:xfrm flipH="1">
            <a:off x="-3" y="5246702"/>
            <a:ext cx="12212353" cy="1678765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3931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 Images, and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4027A23-C922-65C0-D339-31DDEB8F30F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4302901"/>
            <a:ext cx="11381889" cy="17591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A4B83A-C51A-3B13-F271-8DD99F7E93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2135F-7EB7-C189-6514-091A013CC0C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2451" y="1697946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4229" b="65232"/>
          <a:stretch/>
        </p:blipFill>
        <p:spPr>
          <a:xfrm flipH="1">
            <a:off x="-3" y="5246702"/>
            <a:ext cx="12212353" cy="1678765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4C9D868-9546-816C-8393-FF025830C53A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8032426" y="1687432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D9D9B9A-D4CA-2EA2-6082-06595DC7085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12438" y="1696587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</p:spTree>
    <p:extLst>
      <p:ext uri="{BB962C8B-B14F-4D97-AF65-F5344CB8AC3E}">
        <p14:creationId xmlns:p14="http://schemas.microsoft.com/office/powerpoint/2010/main" val="300582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3 Imag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24F490A-C833-5EEE-9A3A-A873301F8B3E}"/>
              </a:ext>
            </a:extLst>
          </p:cNvPr>
          <p:cNvSpPr/>
          <p:nvPr userDrawn="1"/>
        </p:nvSpPr>
        <p:spPr>
          <a:xfrm>
            <a:off x="302578" y="196388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4027A23-C922-65C0-D339-31DDEB8F30F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94316" y="1703578"/>
            <a:ext cx="11381889" cy="1759156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A4B83A-C51A-3B13-F271-8DD99F7E93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D32135F-7EB7-C189-6514-091A013CC0C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2451" y="3564906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4C9D868-9546-816C-8393-FF025830C53A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8032426" y="3554392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D9D9B9A-D4CA-2EA2-6082-06595DC7085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212438" y="3563547"/>
            <a:ext cx="3739363" cy="2518929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4229" b="65232"/>
          <a:stretch/>
        </p:blipFill>
        <p:spPr>
          <a:xfrm flipH="1">
            <a:off x="-3" y="5246702"/>
            <a:ext cx="12212353" cy="1678765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857090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4 Imag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E7A59E6-A52A-C990-10B3-E98BB8CD9A8D}"/>
              </a:ext>
            </a:extLst>
          </p:cNvPr>
          <p:cNvSpPr/>
          <p:nvPr userDrawn="1"/>
        </p:nvSpPr>
        <p:spPr>
          <a:xfrm rot="10800000">
            <a:off x="-2" y="0"/>
            <a:ext cx="12212353" cy="692546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42ABE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A black background with light rays&#10;&#10;Description automatically generated">
            <a:extLst>
              <a:ext uri="{FF2B5EF4-FFF2-40B4-BE49-F238E27FC236}">
                <a16:creationId xmlns:a16="http://schemas.microsoft.com/office/drawing/2014/main" id="{A4D474BC-5A98-A827-AF98-199C9FAB25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12351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0472FBC-CA22-8F2D-A46B-B84F0B629E55}"/>
              </a:ext>
            </a:extLst>
          </p:cNvPr>
          <p:cNvSpPr/>
          <p:nvPr userDrawn="1"/>
        </p:nvSpPr>
        <p:spPr>
          <a:xfrm>
            <a:off x="302580" y="191952"/>
            <a:ext cx="11586839" cy="6456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A4B83A-C51A-3B13-F271-8DD99F7E93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316" y="286357"/>
            <a:ext cx="11381889" cy="1325563"/>
          </a:xfrm>
        </p:spPr>
        <p:txBody>
          <a:bodyPr>
            <a:normAutofit/>
          </a:bodyPr>
          <a:lstStyle>
            <a:lvl1pPr>
              <a:defRPr sz="4400" b="1" i="0">
                <a:latin typeface="Open Sans ExtraBold" pitchFamily="2" charset="0"/>
                <a:ea typeface="Open Sans ExtraBold" pitchFamily="2" charset="0"/>
                <a:cs typeface="Open Sans ExtraBold" pitchFamily="2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81757-B430-1741-E372-EE4C044BECE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056199" y="1697448"/>
            <a:ext cx="6036643" cy="4367256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DE94E-7169-B4CA-CD2F-927A3AB65501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394316" y="1697447"/>
            <a:ext cx="2570148" cy="2136341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00D66D-BCBB-38A5-1861-EA15B3FAED5E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394316" y="3928363"/>
            <a:ext cx="2570148" cy="2136341"/>
          </a:xfrm>
        </p:spPr>
        <p:txBody>
          <a:bodyPr/>
          <a:lstStyle>
            <a:lvl1pPr>
              <a:defRPr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74A476-A8EC-B91B-9A1A-2E462904A976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9206057" y="1697447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01EC38C-20B5-9478-5EAA-824BB71C15A7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9206057" y="3928363"/>
            <a:ext cx="2570148" cy="2136341"/>
          </a:xfrm>
        </p:spPr>
        <p:txBody>
          <a:bodyPr/>
          <a:lstStyle>
            <a:lvl1pPr>
              <a:defRPr b="0" i="0"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pPr lvl="0"/>
            <a:r>
              <a:rPr lang="en-US"/>
              <a:t>Click to add image</a:t>
            </a:r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DAC1AE2-3DC4-4D77-481F-FF1BE3582B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4229" b="65232"/>
          <a:stretch/>
        </p:blipFill>
        <p:spPr>
          <a:xfrm flipH="1">
            <a:off x="-3" y="5246702"/>
            <a:ext cx="12212353" cy="1678765"/>
          </a:xfrm>
          <a:prstGeom prst="rect">
            <a:avLst/>
          </a:prstGeom>
        </p:spPr>
      </p:pic>
      <p:pic>
        <p:nvPicPr>
          <p:cNvPr id="21" name="Picture 20" descr="A colorful logo with a star and mountains in the background&#10;&#10;Description automatically generated">
            <a:extLst>
              <a:ext uri="{FF2B5EF4-FFF2-40B4-BE49-F238E27FC236}">
                <a16:creationId xmlns:a16="http://schemas.microsoft.com/office/drawing/2014/main" id="{CFEF07AF-E936-C084-F503-3702CF6F6A8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493" y="5627240"/>
            <a:ext cx="1222835" cy="1167406"/>
          </a:xfrm>
          <a:prstGeom prst="rect">
            <a:avLst/>
          </a:prstGeom>
          <a:effectLst>
            <a:glow rad="25400">
              <a:schemeClr val="bg1">
                <a:alpha val="78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78491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EFFC9D-1AB5-14B2-7A65-8BFF33F6D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CC445-F6AA-F0ED-3BED-96DBA1C41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2DFF-86C8-0AE6-08FD-0796545B59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63518-476E-C643-B379-4122D784A4C1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0FDB2-5816-CB6A-2B76-4FD24B83A3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0A617-FF5B-4E9B-876C-F07BCD4677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2F2F2-75B6-FD43-9426-96AEFF2A4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5" r:id="rId4"/>
    <p:sldLayoutId id="2147483669" r:id="rId5"/>
    <p:sldLayoutId id="2147483671" r:id="rId6"/>
    <p:sldLayoutId id="2147483673" r:id="rId7"/>
    <p:sldLayoutId id="2147483675" r:id="rId8"/>
    <p:sldLayoutId id="2147483677" r:id="rId9"/>
    <p:sldLayoutId id="2147483679" r:id="rId10"/>
    <p:sldLayoutId id="2147483660" r:id="rId11"/>
    <p:sldLayoutId id="2147483668" r:id="rId12"/>
    <p:sldLayoutId id="2147483666" r:id="rId13"/>
    <p:sldLayoutId id="2147483670" r:id="rId14"/>
    <p:sldLayoutId id="2147483672" r:id="rId15"/>
    <p:sldLayoutId id="2147483674" r:id="rId16"/>
    <p:sldLayoutId id="2147483676" r:id="rId17"/>
    <p:sldLayoutId id="2147483678" r:id="rId18"/>
    <p:sldLayoutId id="2147483680" r:id="rId19"/>
    <p:sldLayoutId id="2147483655" r:id="rId20"/>
    <p:sldLayoutId id="2147483661" r:id="rId21"/>
    <p:sldLayoutId id="2147483662" r:id="rId22"/>
    <p:sldLayoutId id="2147483663" r:id="rId23"/>
    <p:sldLayoutId id="2147483664" r:id="rId24"/>
    <p:sldLayoutId id="2147483651" r:id="rId25"/>
    <p:sldLayoutId id="2147483652" r:id="rId26"/>
    <p:sldLayoutId id="2147483653" r:id="rId27"/>
    <p:sldLayoutId id="2147483654" r:id="rId28"/>
    <p:sldLayoutId id="2147483656" r:id="rId29"/>
    <p:sldLayoutId id="2147483657" r:id="rId30"/>
    <p:sldLayoutId id="2147483658" r:id="rId31"/>
    <p:sldLayoutId id="2147483659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John_P_Arnold@hotmail.com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BE6F96-22FD-004D-2960-CB100D1947AB}"/>
              </a:ext>
            </a:extLst>
          </p:cNvPr>
          <p:cNvSpPr txBox="1"/>
          <p:nvPr/>
        </p:nvSpPr>
        <p:spPr>
          <a:xfrm>
            <a:off x="622205" y="57413"/>
            <a:ext cx="96493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3600" b="1" i="0" dirty="0">
                <a:effectLst/>
                <a:latin typeface="Open Sans" panose="020B0606030504020204" pitchFamily="34" charset="0"/>
              </a:rPr>
              <a:t>Databases and Queries and SQL, </a:t>
            </a:r>
          </a:p>
          <a:p>
            <a:pPr algn="l" fontAlgn="base"/>
            <a:r>
              <a:rPr lang="en-US" sz="3600" b="1" i="0" dirty="0">
                <a:effectLst/>
                <a:latin typeface="Open Sans" panose="020B0606030504020204" pitchFamily="34" charset="0"/>
              </a:rPr>
              <a:t>OH MY… Demystified!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4D440D-C12B-B3E9-1E4D-C99EA97C744D}"/>
              </a:ext>
            </a:extLst>
          </p:cNvPr>
          <p:cNvSpPr txBox="1"/>
          <p:nvPr/>
        </p:nvSpPr>
        <p:spPr>
          <a:xfrm>
            <a:off x="10794045" y="6328229"/>
            <a:ext cx="139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2">
                    <a:lumMod val="50000"/>
                  </a:schemeClr>
                </a:solidFill>
              </a:rPr>
              <a:t>Version 2.0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161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70C7C-3BA2-744E-EEBB-DBCB72E46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BE3C80-7130-8B9C-D7FC-4F2425DB5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Tables Needed</a:t>
            </a:r>
          </a:p>
          <a:p>
            <a:pPr lvl="1">
              <a:tabLst>
                <a:tab pos="2971800" algn="l"/>
              </a:tabLst>
            </a:pPr>
            <a:r>
              <a:rPr lang="en-US" sz="3200" dirty="0"/>
              <a:t>SOP10100	Sales Header Work</a:t>
            </a:r>
          </a:p>
          <a:p>
            <a:pPr lvl="1">
              <a:tabLst>
                <a:tab pos="2971800" algn="l"/>
              </a:tabLst>
            </a:pPr>
            <a:r>
              <a:rPr lang="en-US" sz="3200" dirty="0"/>
              <a:t>SOP10200	Sales Line Work</a:t>
            </a:r>
          </a:p>
          <a:p>
            <a:pPr lvl="1">
              <a:tabLst>
                <a:tab pos="2971800" algn="l"/>
              </a:tabLst>
            </a:pPr>
            <a:r>
              <a:rPr lang="en-US" sz="3200" dirty="0"/>
              <a:t>RM00101	Customer Master</a:t>
            </a:r>
          </a:p>
          <a:p>
            <a:pPr lvl="1">
              <a:tabLst>
                <a:tab pos="2971800" algn="l"/>
              </a:tabLst>
            </a:pPr>
            <a:r>
              <a:rPr lang="en-US" sz="3200" dirty="0"/>
              <a:t>IV00101	Inventory Master</a:t>
            </a:r>
          </a:p>
          <a:p>
            <a:pPr lvl="1">
              <a:tabLst>
                <a:tab pos="2971800" algn="l"/>
              </a:tabLst>
            </a:pPr>
            <a:r>
              <a:rPr lang="en-US" sz="3200" dirty="0"/>
              <a:t>SOP30200	Sales Header History</a:t>
            </a:r>
          </a:p>
          <a:p>
            <a:pPr lvl="1">
              <a:tabLst>
                <a:tab pos="2971800" algn="l"/>
              </a:tabLst>
            </a:pPr>
            <a:r>
              <a:rPr lang="en-US" sz="3200" dirty="0"/>
              <a:t>SOP30300	Sales Line History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BBE5D8-B26D-3DE0-1EA2-624251CF5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Report Source of Data</a:t>
            </a:r>
          </a:p>
        </p:txBody>
      </p:sp>
    </p:spTree>
    <p:extLst>
      <p:ext uri="{BB962C8B-B14F-4D97-AF65-F5344CB8AC3E}">
        <p14:creationId xmlns:p14="http://schemas.microsoft.com/office/powerpoint/2010/main" val="173202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B4F36-F35C-CA09-1EA5-B9907FAA9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DEC751-1C36-2FED-75AA-7C2FE1697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to figure out table and column names in GP</a:t>
            </a:r>
          </a:p>
          <a:p>
            <a:pPr lvl="1"/>
            <a:r>
              <a:rPr lang="en-US" dirty="0"/>
              <a:t>Wednesday, May 14</a:t>
            </a:r>
            <a:r>
              <a:rPr lang="en-US" baseline="30000" dirty="0"/>
              <a:t>th</a:t>
            </a:r>
            <a:r>
              <a:rPr lang="en-US" dirty="0"/>
              <a:t> @ 1:15 PM – Chris Giesbrecht – “How is my GP data stored?  SQL Tables 101”</a:t>
            </a:r>
          </a:p>
          <a:p>
            <a:pPr lvl="1"/>
            <a:r>
              <a:rPr lang="en-US" dirty="0"/>
              <a:t>Wednesday, May 14</a:t>
            </a:r>
            <a:r>
              <a:rPr lang="en-US" baseline="30000" dirty="0"/>
              <a:t>th</a:t>
            </a:r>
            <a:r>
              <a:rPr lang="en-US" dirty="0"/>
              <a:t> @ 2:45 PM – Amber Bell and John Arnold – “GP, SQL views, and Macros… optimizing your system is easier than ever!”</a:t>
            </a:r>
          </a:p>
          <a:p>
            <a:pPr lvl="1"/>
            <a:r>
              <a:rPr lang="en-US" dirty="0"/>
              <a:t>VictoriaYudin.com – Everything you want to know about GP tables</a:t>
            </a:r>
          </a:p>
          <a:p>
            <a:pPr lvl="1"/>
            <a:r>
              <a:rPr lang="en-US" dirty="0"/>
              <a:t>SmartLists – Every GP SmartList is driven by a view with the same name</a:t>
            </a:r>
          </a:p>
          <a:p>
            <a:pPr lvl="1"/>
            <a:r>
              <a:rPr lang="en-US" dirty="0"/>
              <a:t>GP Add-ins – Give table &amp; field names of objects on the screen</a:t>
            </a:r>
          </a:p>
          <a:p>
            <a:pPr lvl="1"/>
            <a:r>
              <a:rPr lang="en-US" dirty="0"/>
              <a:t>Google it with Bing – Many blogs and forums list Tables &amp; Columns names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sz="2800" dirty="0"/>
              <a:t>I recommend keeping quick reference of the tables &amp; columns used</a:t>
            </a:r>
          </a:p>
          <a:p>
            <a:pPr lvl="2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72D244-DCF1-032F-EBB5-4FCEA8CA5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 Table and Column Names</a:t>
            </a:r>
          </a:p>
        </p:txBody>
      </p:sp>
    </p:spTree>
    <p:extLst>
      <p:ext uri="{BB962C8B-B14F-4D97-AF65-F5344CB8AC3E}">
        <p14:creationId xmlns:p14="http://schemas.microsoft.com/office/powerpoint/2010/main" val="218426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6334D-0F15-6179-89EE-CA9909DDA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5E593F-B596-4EFB-6BEB-4EA449C1A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INT	Whole numbers </a:t>
            </a:r>
          </a:p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NUMERIC(19,5)	Fixed position and scale – Floating point numbers</a:t>
            </a:r>
          </a:p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DATETIME	Store dates and times.  The time in GP is usually = 0</a:t>
            </a:r>
          </a:p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CHAR(LEN)	Text strings – padded with spaces - used by GP	</a:t>
            </a:r>
          </a:p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VARCHAR(LEN)	Text strings – not padded with spaces</a:t>
            </a:r>
            <a:endParaRPr lang="en-US" sz="1000" dirty="0"/>
          </a:p>
          <a:p>
            <a:pPr marL="0" indent="0">
              <a:buNone/>
              <a:tabLst>
                <a:tab pos="2632075" algn="l"/>
              </a:tabLst>
            </a:pPr>
            <a:endParaRPr lang="en-US" sz="1000" dirty="0"/>
          </a:p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Standard installs of SQL Server are case insensitive making 'A' = 'a   '</a:t>
            </a:r>
          </a:p>
          <a:p>
            <a:pPr marL="0" indent="0">
              <a:buNone/>
              <a:tabLst>
                <a:tab pos="2632075" algn="l"/>
              </a:tabLst>
            </a:pPr>
            <a:r>
              <a:rPr lang="en-US" dirty="0"/>
              <a:t>Use RTRIM(</a:t>
            </a:r>
            <a:r>
              <a:rPr lang="en-US" dirty="0" err="1"/>
              <a:t>ColumnName</a:t>
            </a:r>
            <a:r>
              <a:rPr lang="en-US" dirty="0"/>
              <a:t>) to remove tailing spaces</a:t>
            </a:r>
          </a:p>
          <a:p>
            <a:pPr marL="0" indent="0">
              <a:buNone/>
              <a:tabLst>
                <a:tab pos="2632075" algn="l"/>
              </a:tabLst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6DC9FC-3235-E894-8E17-15D0A9975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Data Types</a:t>
            </a:r>
          </a:p>
        </p:txBody>
      </p:sp>
    </p:spTree>
    <p:extLst>
      <p:ext uri="{BB962C8B-B14F-4D97-AF65-F5344CB8AC3E}">
        <p14:creationId xmlns:p14="http://schemas.microsoft.com/office/powerpoint/2010/main" val="44555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1D6A8-69F9-2A9C-B664-ED3A1E6B8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7CFA02-D749-C2CA-3A8E-55B8CAA48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SELECT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CUSTNMBR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CUSTNAME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SOPNUMBE, DOCDATE </a:t>
            </a: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FROM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 AS 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WHERE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SOPTYPE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2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VOIDSTTS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0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AND 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DOCDATE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BETWEEN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'1/1/2023'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AND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'1/1/2025'</a:t>
            </a:r>
            <a:endParaRPr lang="en-US" sz="32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8A7739-D772-CEFD-37A4-29A3D03C9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the Query</a:t>
            </a:r>
          </a:p>
        </p:txBody>
      </p:sp>
    </p:spTree>
    <p:extLst>
      <p:ext uri="{BB962C8B-B14F-4D97-AF65-F5344CB8AC3E}">
        <p14:creationId xmlns:p14="http://schemas.microsoft.com/office/powerpoint/2010/main" val="194055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19187-45A4-9E7D-6E5E-F58A792C3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7D7991B-A5EE-A941-4116-265295427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separate line for every item</a:t>
            </a:r>
          </a:p>
          <a:p>
            <a:r>
              <a:rPr lang="en-US" dirty="0"/>
              <a:t>Prefix ALL column names with their table name</a:t>
            </a:r>
          </a:p>
          <a:p>
            <a:r>
              <a:rPr lang="en-US" dirty="0"/>
              <a:t>Capitalize all reserved words</a:t>
            </a:r>
          </a:p>
          <a:p>
            <a:r>
              <a:rPr lang="en-US" dirty="0"/>
              <a:t>Put () around all AND &amp; OR statements</a:t>
            </a:r>
          </a:p>
          <a:p>
            <a:pPr marL="457200" lvl="1" indent="0">
              <a:buNone/>
            </a:pPr>
            <a:r>
              <a:rPr lang="en-US" dirty="0" err="1"/>
              <a:t>DateSold</a:t>
            </a:r>
            <a:r>
              <a:rPr lang="en-US" dirty="0"/>
              <a:t> &gt; '1/1/2024' AND </a:t>
            </a:r>
            <a:r>
              <a:rPr lang="en-US" dirty="0" err="1"/>
              <a:t>ItemSold</a:t>
            </a:r>
            <a:r>
              <a:rPr lang="en-US" dirty="0"/>
              <a:t> = 'Grapes' OR </a:t>
            </a:r>
            <a:r>
              <a:rPr lang="en-US" dirty="0" err="1"/>
              <a:t>ItemSold</a:t>
            </a:r>
            <a:r>
              <a:rPr lang="en-US" dirty="0"/>
              <a:t>  = 'Oranges'</a:t>
            </a:r>
          </a:p>
          <a:p>
            <a:pPr marL="457200" lvl="1" indent="0">
              <a:buNone/>
            </a:pPr>
            <a:r>
              <a:rPr lang="en-US" dirty="0"/>
              <a:t>(</a:t>
            </a:r>
            <a:r>
              <a:rPr lang="en-US" dirty="0" err="1"/>
              <a:t>DateSold</a:t>
            </a:r>
            <a:r>
              <a:rPr lang="en-US" dirty="0"/>
              <a:t> &gt; '1/1/2024') AND ((</a:t>
            </a:r>
            <a:r>
              <a:rPr lang="en-US" dirty="0" err="1"/>
              <a:t>ItemSold</a:t>
            </a:r>
            <a:r>
              <a:rPr lang="en-US" dirty="0"/>
              <a:t> = 'Grapes') OR (</a:t>
            </a:r>
            <a:r>
              <a:rPr lang="en-US" dirty="0" err="1"/>
              <a:t>ItemSold</a:t>
            </a:r>
            <a:r>
              <a:rPr lang="en-US" dirty="0"/>
              <a:t>  = 'Oranges'))</a:t>
            </a:r>
          </a:p>
          <a:p>
            <a:r>
              <a:rPr lang="en-US" dirty="0"/>
              <a:t>Don't alias table names</a:t>
            </a:r>
          </a:p>
          <a:p>
            <a:r>
              <a:rPr lang="en-US" dirty="0"/>
              <a:t>RTRIM necessary (CHAR) columns</a:t>
            </a:r>
          </a:p>
          <a:p>
            <a:r>
              <a:rPr lang="en-US" dirty="0"/>
              <a:t>    Format the query so it is consistent and readable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48FF41-AD2D-47C0-9AE2-6D50270D0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 the Query</a:t>
            </a:r>
          </a:p>
        </p:txBody>
      </p:sp>
    </p:spTree>
    <p:extLst>
      <p:ext uri="{BB962C8B-B14F-4D97-AF65-F5344CB8AC3E}">
        <p14:creationId xmlns:p14="http://schemas.microsoft.com/office/powerpoint/2010/main" val="212472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83F9F-E69D-7638-C093-77C15F7AD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57E0A2-2862-CB3C-1882-209934A70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SELECT	RTRIM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CUSTNMBR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CUSTNMBR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CUSTNAME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CUSTNAME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SOPNUMBE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SOPNUMBE,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SOP10100.DOCDATE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FROM	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WHERE	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SOPTYPE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2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VOIDSTTS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DOCDATE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BETWEEN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'1/1/2023'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AND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'1/1/2025'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32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D54701-3382-4CCF-58A4-5598A1173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Fixed Query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8B146E1-5619-445C-713C-8EA2D6E732F6}"/>
              </a:ext>
            </a:extLst>
          </p:cNvPr>
          <p:cNvGrpSpPr/>
          <p:nvPr/>
        </p:nvGrpSpPr>
        <p:grpSpPr>
          <a:xfrm>
            <a:off x="3536092" y="3674928"/>
            <a:ext cx="6563688" cy="518322"/>
            <a:chOff x="5050556" y="3611778"/>
            <a:chExt cx="6563688" cy="518322"/>
          </a:xfrm>
        </p:grpSpPr>
        <p:sp>
          <p:nvSpPr>
            <p:cNvPr id="22" name="Content Placeholder 1">
              <a:extLst>
                <a:ext uri="{FF2B5EF4-FFF2-40B4-BE49-F238E27FC236}">
                  <a16:creationId xmlns:a16="http://schemas.microsoft.com/office/drawing/2014/main" id="{FD4AF4C2-8C80-9C40-BF02-ABECE133313B}"/>
                </a:ext>
              </a:extLst>
            </p:cNvPr>
            <p:cNvSpPr txBox="1">
              <a:spLocks/>
            </p:cNvSpPr>
            <p:nvPr/>
          </p:nvSpPr>
          <p:spPr>
            <a:xfrm>
              <a:off x="6552141" y="3661995"/>
              <a:ext cx="5062103" cy="46810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</a:rPr>
                <a:t>From the SOP Header Table</a:t>
              </a:r>
            </a:p>
          </p:txBody>
        </p:sp>
        <p:sp>
          <p:nvSpPr>
            <p:cNvPr id="23" name="Arrow: Right 22">
              <a:extLst>
                <a:ext uri="{FF2B5EF4-FFF2-40B4-BE49-F238E27FC236}">
                  <a16:creationId xmlns:a16="http://schemas.microsoft.com/office/drawing/2014/main" id="{F7CE71AA-02BF-67C9-61C1-C144AAD14E53}"/>
                </a:ext>
              </a:extLst>
            </p:cNvPr>
            <p:cNvSpPr/>
            <p:nvPr/>
          </p:nvSpPr>
          <p:spPr>
            <a:xfrm rot="10800000">
              <a:off x="5050556" y="3611778"/>
              <a:ext cx="1359199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199B5B4-C01E-AA58-026D-2638A498A714}"/>
              </a:ext>
            </a:extLst>
          </p:cNvPr>
          <p:cNvGrpSpPr/>
          <p:nvPr/>
        </p:nvGrpSpPr>
        <p:grpSpPr>
          <a:xfrm>
            <a:off x="5615139" y="4182771"/>
            <a:ext cx="6073587" cy="1034147"/>
            <a:chOff x="5050556" y="3680182"/>
            <a:chExt cx="6073587" cy="1034147"/>
          </a:xfrm>
        </p:grpSpPr>
        <p:sp>
          <p:nvSpPr>
            <p:cNvPr id="25" name="Content Placeholder 1">
              <a:extLst>
                <a:ext uri="{FF2B5EF4-FFF2-40B4-BE49-F238E27FC236}">
                  <a16:creationId xmlns:a16="http://schemas.microsoft.com/office/drawing/2014/main" id="{8DB35F3F-1925-4E78-CE30-97D280EF1243}"/>
                </a:ext>
              </a:extLst>
            </p:cNvPr>
            <p:cNvSpPr txBox="1">
              <a:spLocks/>
            </p:cNvSpPr>
            <p:nvPr/>
          </p:nvSpPr>
          <p:spPr>
            <a:xfrm>
              <a:off x="6552143" y="3749919"/>
              <a:ext cx="4572000" cy="468105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</a:rPr>
                <a:t>Filter on these three things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72CCE55-347E-F56B-BB70-BDB3891F68B8}"/>
                </a:ext>
              </a:extLst>
            </p:cNvPr>
            <p:cNvGrpSpPr/>
            <p:nvPr/>
          </p:nvGrpSpPr>
          <p:grpSpPr>
            <a:xfrm>
              <a:off x="5050556" y="3680182"/>
              <a:ext cx="1552704" cy="1034147"/>
              <a:chOff x="5050556" y="3680182"/>
              <a:chExt cx="1552704" cy="1034147"/>
            </a:xfrm>
          </p:grpSpPr>
          <p:sp>
            <p:nvSpPr>
              <p:cNvPr id="27" name="Arrow: Right 26">
                <a:extLst>
                  <a:ext uri="{FF2B5EF4-FFF2-40B4-BE49-F238E27FC236}">
                    <a16:creationId xmlns:a16="http://schemas.microsoft.com/office/drawing/2014/main" id="{1A713D72-E31D-7481-5750-FABEC546440E}"/>
                  </a:ext>
                </a:extLst>
              </p:cNvPr>
              <p:cNvSpPr/>
              <p:nvPr/>
            </p:nvSpPr>
            <p:spPr>
              <a:xfrm rot="10800000">
                <a:off x="5050556" y="3680182"/>
                <a:ext cx="1359199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Arrow: Right 27">
                <a:extLst>
                  <a:ext uri="{FF2B5EF4-FFF2-40B4-BE49-F238E27FC236}">
                    <a16:creationId xmlns:a16="http://schemas.microsoft.com/office/drawing/2014/main" id="{7CD7BBA0-5F36-628F-FCDD-95B7C9ADA97B}"/>
                  </a:ext>
                </a:extLst>
              </p:cNvPr>
              <p:cNvSpPr/>
              <p:nvPr/>
            </p:nvSpPr>
            <p:spPr>
              <a:xfrm rot="10037776">
                <a:off x="5089760" y="4048035"/>
                <a:ext cx="1359199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Arrow: Right 28">
                <a:extLst>
                  <a:ext uri="{FF2B5EF4-FFF2-40B4-BE49-F238E27FC236}">
                    <a16:creationId xmlns:a16="http://schemas.microsoft.com/office/drawing/2014/main" id="{AB319349-4E02-5179-8F14-759B2B38127E}"/>
                  </a:ext>
                </a:extLst>
              </p:cNvPr>
              <p:cNvSpPr/>
              <p:nvPr/>
            </p:nvSpPr>
            <p:spPr>
              <a:xfrm rot="8141417">
                <a:off x="5903446" y="4229697"/>
                <a:ext cx="699814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E17CB4C-48B7-6A4E-0420-32E5ACF786B6}"/>
              </a:ext>
            </a:extLst>
          </p:cNvPr>
          <p:cNvGrpSpPr/>
          <p:nvPr/>
        </p:nvGrpSpPr>
        <p:grpSpPr>
          <a:xfrm>
            <a:off x="7814448" y="1914070"/>
            <a:ext cx="3785755" cy="1301442"/>
            <a:chOff x="4844582" y="1992056"/>
            <a:chExt cx="3785755" cy="1301442"/>
          </a:xfrm>
        </p:grpSpPr>
        <p:sp>
          <p:nvSpPr>
            <p:cNvPr id="31" name="Content Placeholder 1">
              <a:extLst>
                <a:ext uri="{FF2B5EF4-FFF2-40B4-BE49-F238E27FC236}">
                  <a16:creationId xmlns:a16="http://schemas.microsoft.com/office/drawing/2014/main" id="{6A10FC27-E9DF-6826-5783-A713C0984269}"/>
                </a:ext>
              </a:extLst>
            </p:cNvPr>
            <p:cNvSpPr txBox="1">
              <a:spLocks/>
            </p:cNvSpPr>
            <p:nvPr/>
          </p:nvSpPr>
          <p:spPr>
            <a:xfrm>
              <a:off x="6339056" y="2154112"/>
              <a:ext cx="2291281" cy="93823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Open Sans Light" pitchFamily="2" charset="0"/>
                  <a:ea typeface="Open Sans Light" pitchFamily="2" charset="0"/>
                  <a:cs typeface="Open Sans Light" pitchFamily="2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</a:rPr>
                <a:t>Return these</a:t>
              </a:r>
            </a:p>
            <a:p>
              <a:pPr marL="0" indent="0">
                <a:buNone/>
              </a:pPr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</a:rPr>
                <a:t> columns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A4B83B9-F5CF-B7B1-B437-73DB30E17A2E}"/>
                </a:ext>
              </a:extLst>
            </p:cNvPr>
            <p:cNvGrpSpPr/>
            <p:nvPr/>
          </p:nvGrpSpPr>
          <p:grpSpPr>
            <a:xfrm>
              <a:off x="4844582" y="1992056"/>
              <a:ext cx="1478591" cy="1301442"/>
              <a:chOff x="4844582" y="1992056"/>
              <a:chExt cx="1478591" cy="1301442"/>
            </a:xfrm>
          </p:grpSpPr>
          <p:sp>
            <p:nvSpPr>
              <p:cNvPr id="33" name="Arrow: Right 32">
                <a:extLst>
                  <a:ext uri="{FF2B5EF4-FFF2-40B4-BE49-F238E27FC236}">
                    <a16:creationId xmlns:a16="http://schemas.microsoft.com/office/drawing/2014/main" id="{3E917D7A-5BBB-8837-2C62-4C34A9AF8E7B}"/>
                  </a:ext>
                </a:extLst>
              </p:cNvPr>
              <p:cNvSpPr/>
              <p:nvPr/>
            </p:nvSpPr>
            <p:spPr>
              <a:xfrm rot="11650262">
                <a:off x="4890982" y="1992056"/>
                <a:ext cx="1345837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Arrow: Right 33">
                <a:extLst>
                  <a:ext uri="{FF2B5EF4-FFF2-40B4-BE49-F238E27FC236}">
                    <a16:creationId xmlns:a16="http://schemas.microsoft.com/office/drawing/2014/main" id="{3C922248-9A3C-A2FB-44D7-9F67AE4D8394}"/>
                  </a:ext>
                </a:extLst>
              </p:cNvPr>
              <p:cNvSpPr/>
              <p:nvPr/>
            </p:nvSpPr>
            <p:spPr>
              <a:xfrm rot="10298172">
                <a:off x="4858743" y="2562292"/>
                <a:ext cx="1366631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Arrow: Right 34">
                <a:extLst>
                  <a:ext uri="{FF2B5EF4-FFF2-40B4-BE49-F238E27FC236}">
                    <a16:creationId xmlns:a16="http://schemas.microsoft.com/office/drawing/2014/main" id="{F5B04100-3946-5D2B-8FD4-0DE1C303F589}"/>
                  </a:ext>
                </a:extLst>
              </p:cNvPr>
              <p:cNvSpPr/>
              <p:nvPr/>
            </p:nvSpPr>
            <p:spPr>
              <a:xfrm rot="9398906">
                <a:off x="4956542" y="2808866"/>
                <a:ext cx="1366631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Arrow: Right 35">
                <a:extLst>
                  <a:ext uri="{FF2B5EF4-FFF2-40B4-BE49-F238E27FC236}">
                    <a16:creationId xmlns:a16="http://schemas.microsoft.com/office/drawing/2014/main" id="{810CF642-E711-8963-08B1-A6BAACF0C668}"/>
                  </a:ext>
                </a:extLst>
              </p:cNvPr>
              <p:cNvSpPr/>
              <p:nvPr/>
            </p:nvSpPr>
            <p:spPr>
              <a:xfrm rot="10800000">
                <a:off x="4844582" y="2288294"/>
                <a:ext cx="1359199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029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67F5E-AF78-45F4-B5DC-51551BA4F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A47179-5BD6-C921-5BEB-35836FC86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JOIN statement allows you to LINK data between two tables</a:t>
            </a:r>
          </a:p>
          <a:p>
            <a:pPr marL="0" indent="0">
              <a:buNone/>
            </a:pPr>
            <a:r>
              <a:rPr lang="en-US" dirty="0"/>
              <a:t>We will focus on three types of joins:</a:t>
            </a:r>
          </a:p>
          <a:p>
            <a:pPr marL="0" indent="0">
              <a:buNone/>
            </a:pPr>
            <a:r>
              <a:rPr lang="en-US" dirty="0"/>
              <a:t>	INNER JOIN</a:t>
            </a:r>
          </a:p>
          <a:p>
            <a:pPr marL="0" indent="0">
              <a:buNone/>
            </a:pPr>
            <a:r>
              <a:rPr lang="en-US" dirty="0"/>
              <a:t>	LEFT/RIGHT JOIN</a:t>
            </a:r>
          </a:p>
          <a:p>
            <a:pPr marL="0" indent="0">
              <a:buNone/>
            </a:pPr>
            <a:r>
              <a:rPr lang="en-US" dirty="0"/>
              <a:t>	FULL JOIN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852605-8831-E3E3-AC57-A0B66B869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– Bringing Tables Together</a:t>
            </a:r>
          </a:p>
        </p:txBody>
      </p:sp>
    </p:spTree>
    <p:extLst>
      <p:ext uri="{BB962C8B-B14F-4D97-AF65-F5344CB8AC3E}">
        <p14:creationId xmlns:p14="http://schemas.microsoft.com/office/powerpoint/2010/main" val="423859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910E1-A672-6EB3-11E7-6E6AAB501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EF6F62-4024-FB43-8B80-25A5A137E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A LEFT JOIN 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Return:	Everything from Table A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that matches records from 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Table B</a:t>
            </a:r>
          </a:p>
          <a:p>
            <a:pPr marL="0" indent="0">
              <a:buNone/>
              <a:tabLst>
                <a:tab pos="1311275" algn="l"/>
              </a:tabLst>
            </a:pPr>
            <a:endParaRPr lang="en-US" sz="2000" dirty="0"/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Venn Diagrams… why do I have to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learn this stuff?  I'll never use it in real life!!!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DD8C17-D83A-5A8C-07B2-BDC029EFE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- INNER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92AA33-76D4-153A-7636-B47FA4DEF4B4}"/>
              </a:ext>
            </a:extLst>
          </p:cNvPr>
          <p:cNvGrpSpPr/>
          <p:nvPr/>
        </p:nvGrpSpPr>
        <p:grpSpPr>
          <a:xfrm>
            <a:off x="6096000" y="1598763"/>
            <a:ext cx="5680204" cy="3660809"/>
            <a:chOff x="6096000" y="1598763"/>
            <a:chExt cx="5680204" cy="366080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D8DF79B-954D-DA18-A70E-F353F06FAEB2}"/>
                </a:ext>
              </a:extLst>
            </p:cNvPr>
            <p:cNvSpPr/>
            <p:nvPr/>
          </p:nvSpPr>
          <p:spPr>
            <a:xfrm>
              <a:off x="6096000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F5811CE5-0FE2-6832-1050-C1069F2CFD33}"/>
                </a:ext>
              </a:extLst>
            </p:cNvPr>
            <p:cNvSpPr/>
            <p:nvPr/>
          </p:nvSpPr>
          <p:spPr>
            <a:xfrm>
              <a:off x="8249978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16DFDFB-5E71-AD1A-511F-A75FE328F2D0}"/>
                </a:ext>
              </a:extLst>
            </p:cNvPr>
            <p:cNvSpPr txBox="1"/>
            <p:nvPr/>
          </p:nvSpPr>
          <p:spPr>
            <a:xfrm>
              <a:off x="7206539" y="2767279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9F7B39C-E6BC-5EA9-C217-5B728589208E}"/>
                </a:ext>
              </a:extLst>
            </p:cNvPr>
            <p:cNvSpPr txBox="1"/>
            <p:nvPr/>
          </p:nvSpPr>
          <p:spPr>
            <a:xfrm>
              <a:off x="9880304" y="2767280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B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67163AF-E408-45D6-7AC2-2EFE42BD0810}"/>
                </a:ext>
              </a:extLst>
            </p:cNvPr>
            <p:cNvSpPr/>
            <p:nvPr/>
          </p:nvSpPr>
          <p:spPr>
            <a:xfrm>
              <a:off x="8249978" y="1982181"/>
              <a:ext cx="1372248" cy="2893975"/>
            </a:xfrm>
            <a:custGeom>
              <a:avLst/>
              <a:gdLst>
                <a:gd name="connsiteX0" fmla="*/ 686124 w 1372248"/>
                <a:gd name="connsiteY0" fmla="*/ 0 h 2893975"/>
                <a:gd name="connsiteX1" fmla="*/ 730638 w 1372248"/>
                <a:gd name="connsiteY1" fmla="*/ 34558 h 2893975"/>
                <a:gd name="connsiteX2" fmla="*/ 1372248 w 1372248"/>
                <a:gd name="connsiteY2" fmla="*/ 1446987 h 2893975"/>
                <a:gd name="connsiteX3" fmla="*/ 730638 w 1372248"/>
                <a:gd name="connsiteY3" fmla="*/ 2859417 h 2893975"/>
                <a:gd name="connsiteX4" fmla="*/ 686124 w 1372248"/>
                <a:gd name="connsiteY4" fmla="*/ 2893975 h 2893975"/>
                <a:gd name="connsiteX5" fmla="*/ 641610 w 1372248"/>
                <a:gd name="connsiteY5" fmla="*/ 2859417 h 2893975"/>
                <a:gd name="connsiteX6" fmla="*/ 0 w 1372248"/>
                <a:gd name="connsiteY6" fmla="*/ 1446987 h 2893975"/>
                <a:gd name="connsiteX7" fmla="*/ 641610 w 1372248"/>
                <a:gd name="connsiteY7" fmla="*/ 34558 h 28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2248" h="2893975">
                  <a:moveTo>
                    <a:pt x="686124" y="0"/>
                  </a:moveTo>
                  <a:lnTo>
                    <a:pt x="730638" y="34558"/>
                  </a:lnTo>
                  <a:cubicBezTo>
                    <a:pt x="1122485" y="370281"/>
                    <a:pt x="1372248" y="878353"/>
                    <a:pt x="1372248" y="1446987"/>
                  </a:cubicBezTo>
                  <a:cubicBezTo>
                    <a:pt x="1372248" y="2015621"/>
                    <a:pt x="1122485" y="2523694"/>
                    <a:pt x="730638" y="2859417"/>
                  </a:cubicBezTo>
                  <a:lnTo>
                    <a:pt x="686124" y="2893975"/>
                  </a:lnTo>
                  <a:lnTo>
                    <a:pt x="641610" y="2859417"/>
                  </a:lnTo>
                  <a:cubicBezTo>
                    <a:pt x="249763" y="2523694"/>
                    <a:pt x="0" y="2015621"/>
                    <a:pt x="0" y="1446987"/>
                  </a:cubicBezTo>
                  <a:cubicBezTo>
                    <a:pt x="0" y="878353"/>
                    <a:pt x="249763" y="370281"/>
                    <a:pt x="641610" y="34558"/>
                  </a:cubicBezTo>
                  <a:close/>
                </a:path>
              </a:pathLst>
            </a:cu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362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AD65D-FC3A-A1BE-C045-41EE7C79E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3199D0-6F8E-04C1-10EC-0DC57EED0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A LEFT JOIN 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Return:	Everything from Table A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and the matching records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from B or NULL</a:t>
            </a:r>
          </a:p>
          <a:p>
            <a:pPr marL="0" indent="0">
              <a:buNone/>
              <a:tabLst>
                <a:tab pos="1311275" algn="l"/>
              </a:tabLst>
            </a:pPr>
            <a:endParaRPr lang="en-US" dirty="0"/>
          </a:p>
          <a:p>
            <a:pPr marL="0" indent="0">
              <a:buNone/>
              <a:tabLst>
                <a:tab pos="1311275" algn="l"/>
              </a:tabLst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5F156D-0762-4119-0A77-178FB832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LEFT JOIN - OUTER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7E2C86-FEF5-8966-E742-388AC2A1AD66}"/>
              </a:ext>
            </a:extLst>
          </p:cNvPr>
          <p:cNvGrpSpPr/>
          <p:nvPr/>
        </p:nvGrpSpPr>
        <p:grpSpPr>
          <a:xfrm>
            <a:off x="6096000" y="1598763"/>
            <a:ext cx="5680204" cy="3660809"/>
            <a:chOff x="6096000" y="1598763"/>
            <a:chExt cx="5680204" cy="366080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8B5C3D5-A2E0-01C0-43B2-A54FAADA47C4}"/>
                </a:ext>
              </a:extLst>
            </p:cNvPr>
            <p:cNvSpPr/>
            <p:nvPr/>
          </p:nvSpPr>
          <p:spPr>
            <a:xfrm>
              <a:off x="6096000" y="1598763"/>
              <a:ext cx="3526226" cy="3660809"/>
            </a:xfrm>
            <a:prstGeom prst="ellipse">
              <a:avLst/>
            </a:pr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766DAFC-6971-FF50-808B-DD19E02C9281}"/>
                </a:ext>
              </a:extLst>
            </p:cNvPr>
            <p:cNvSpPr/>
            <p:nvPr/>
          </p:nvSpPr>
          <p:spPr>
            <a:xfrm>
              <a:off x="8249978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47DCE7-B806-FCE5-0755-27E718DB4BF5}"/>
                </a:ext>
              </a:extLst>
            </p:cNvPr>
            <p:cNvSpPr txBox="1"/>
            <p:nvPr/>
          </p:nvSpPr>
          <p:spPr>
            <a:xfrm>
              <a:off x="7206539" y="2767279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F616D4-E8FD-20AD-3B9A-A3DA602A7017}"/>
                </a:ext>
              </a:extLst>
            </p:cNvPr>
            <p:cNvSpPr txBox="1"/>
            <p:nvPr/>
          </p:nvSpPr>
          <p:spPr>
            <a:xfrm>
              <a:off x="9880304" y="2767280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31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C28AB-F66B-C02B-8AC7-CA0E6B624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6AB264-0B3A-367D-D4EE-BA53454DB6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A RIGHT JOIN 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Return:	Everything from Table B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and the matching records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from A or NULL</a:t>
            </a:r>
          </a:p>
          <a:p>
            <a:pPr marL="0" indent="0">
              <a:buNone/>
              <a:tabLst>
                <a:tab pos="1311275" algn="l"/>
              </a:tabLst>
            </a:pPr>
            <a:endParaRPr lang="en-US" dirty="0"/>
          </a:p>
          <a:p>
            <a:pPr marL="0" indent="0">
              <a:buNone/>
            </a:pPr>
            <a:r>
              <a:rPr lang="en-US" dirty="0"/>
              <a:t>Avoid the RIGHT JOIN, swap A and B</a:t>
            </a:r>
          </a:p>
          <a:p>
            <a:pPr marL="0" indent="0">
              <a:buNone/>
            </a:pPr>
            <a:r>
              <a:rPr lang="en-US" dirty="0"/>
              <a:t>and make it a LEFT JOIN!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AB510B-6545-3DC2-DF73-28F01E1DD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 JOIN – OUTER – Try to avoid!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1EFC374-2B06-F320-F1C3-F5A3AB624614}"/>
              </a:ext>
            </a:extLst>
          </p:cNvPr>
          <p:cNvGrpSpPr/>
          <p:nvPr/>
        </p:nvGrpSpPr>
        <p:grpSpPr>
          <a:xfrm>
            <a:off x="6096000" y="1598763"/>
            <a:ext cx="5680204" cy="3660809"/>
            <a:chOff x="6096000" y="1598763"/>
            <a:chExt cx="5680204" cy="366080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7B07E87-57A2-0F46-C4E4-CE891DD75781}"/>
                </a:ext>
              </a:extLst>
            </p:cNvPr>
            <p:cNvSpPr/>
            <p:nvPr/>
          </p:nvSpPr>
          <p:spPr>
            <a:xfrm>
              <a:off x="8249978" y="1598763"/>
              <a:ext cx="3526226" cy="3660809"/>
            </a:xfrm>
            <a:prstGeom prst="ellipse">
              <a:avLst/>
            </a:pr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FB724F2-1A7D-CCBB-C9FC-0EE0F5E10B58}"/>
                </a:ext>
              </a:extLst>
            </p:cNvPr>
            <p:cNvSpPr txBox="1"/>
            <p:nvPr/>
          </p:nvSpPr>
          <p:spPr>
            <a:xfrm>
              <a:off x="7206539" y="2767279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A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C200C6-E4CD-6898-EC42-4814E0C63DE6}"/>
                </a:ext>
              </a:extLst>
            </p:cNvPr>
            <p:cNvSpPr txBox="1"/>
            <p:nvPr/>
          </p:nvSpPr>
          <p:spPr>
            <a:xfrm>
              <a:off x="9880304" y="2767280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B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C5233CB-43FD-9424-74BD-1F61C20B35A2}"/>
                </a:ext>
              </a:extLst>
            </p:cNvPr>
            <p:cNvSpPr/>
            <p:nvPr/>
          </p:nvSpPr>
          <p:spPr>
            <a:xfrm>
              <a:off x="6096000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5355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F1CBD7E1-F499-6F2E-17F6-E3C969B97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50025" y="2316480"/>
            <a:ext cx="3200400" cy="3200400"/>
          </a:xfrm>
          <a:prstGeom prst="ellipse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449C85-3988-BE32-CC79-99169CD50528}"/>
              </a:ext>
            </a:extLst>
          </p:cNvPr>
          <p:cNvSpPr txBox="1"/>
          <p:nvPr/>
        </p:nvSpPr>
        <p:spPr>
          <a:xfrm>
            <a:off x="1700784" y="1674674"/>
            <a:ext cx="7930896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36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Databases and Queries and SQL,</a:t>
            </a:r>
          </a:p>
          <a:p>
            <a:pPr algn="l" fontAlgn="base"/>
            <a:endParaRPr lang="en-US" sz="3600" b="1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algn="l" fontAlgn="base"/>
            <a:r>
              <a:rPr lang="en-US" sz="36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OH MY… Demystified!</a:t>
            </a:r>
          </a:p>
          <a:p>
            <a:pPr algn="l" fontAlgn="base"/>
            <a:endParaRPr lang="en-US" sz="4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fontAlgn="base">
              <a:tabLst>
                <a:tab pos="1371600" algn="l"/>
              </a:tabLst>
            </a:pPr>
            <a:r>
              <a:rPr lang="en-US" sz="24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	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John Arnold</a:t>
            </a:r>
          </a:p>
          <a:p>
            <a:pPr fontAlgn="base">
              <a:tabLst>
                <a:tab pos="1371600" algn="l"/>
              </a:tabLst>
            </a:pPr>
            <a:r>
              <a:rPr lang="en-US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	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Senior Software Engineer</a:t>
            </a:r>
          </a:p>
          <a:p>
            <a:pPr fontAlgn="base">
              <a:tabLst>
                <a:tab pos="1371600" algn="l"/>
              </a:tabLst>
            </a:pPr>
            <a:r>
              <a:rPr lang="en-US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	US Digital Corporation</a:t>
            </a:r>
          </a:p>
          <a:p>
            <a:pPr fontAlgn="base">
              <a:tabLst>
                <a:tab pos="1371600" algn="l"/>
              </a:tabLst>
            </a:pP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	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  <a:hlinkClick r:id="rId3"/>
              </a:rPr>
              <a:t>John_P_Arnold@hotmail.com</a:t>
            </a: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fontAlgn="base">
              <a:tabLst>
                <a:tab pos="1371600" algn="l"/>
              </a:tabLst>
            </a:pPr>
            <a:r>
              <a:rPr lang="en-US" sz="2800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	R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noldz.com</a:t>
            </a:r>
            <a:endParaRPr lang="en-US" sz="2800" b="1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947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5ADB8-1149-D185-D48A-659DCC704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DDA4A0-C2FC-38F5-5B96-E5EC1F54D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A FULL JOIN 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Return:	Everything from Table A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and B and NULL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	where no matches exist</a:t>
            </a:r>
          </a:p>
          <a:p>
            <a:pPr marL="0" indent="0">
              <a:buNone/>
              <a:tabLst>
                <a:tab pos="1311275" algn="l"/>
              </a:tabLst>
            </a:pPr>
            <a:endParaRPr lang="en-US" dirty="0"/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Example – Show me the last purchase</a:t>
            </a:r>
          </a:p>
          <a:p>
            <a:pPr marL="0" indent="0">
              <a:buNone/>
              <a:tabLst>
                <a:tab pos="1311275" algn="l"/>
              </a:tabLst>
            </a:pPr>
            <a:r>
              <a:rPr lang="en-US" dirty="0"/>
              <a:t>date from all open and historical Purchase Orders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2BA869-47F0-E422-F0E3-EF4710669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JOIN - OUTER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C816950-4811-16FB-4470-84B987BE0171}"/>
              </a:ext>
            </a:extLst>
          </p:cNvPr>
          <p:cNvGrpSpPr/>
          <p:nvPr/>
        </p:nvGrpSpPr>
        <p:grpSpPr>
          <a:xfrm>
            <a:off x="6096000" y="1598763"/>
            <a:ext cx="5680204" cy="3660809"/>
            <a:chOff x="6096000" y="1598763"/>
            <a:chExt cx="5680204" cy="366080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ADD021F-7CD8-C4A3-5828-8A05DBC314E1}"/>
                </a:ext>
              </a:extLst>
            </p:cNvPr>
            <p:cNvSpPr/>
            <p:nvPr/>
          </p:nvSpPr>
          <p:spPr>
            <a:xfrm>
              <a:off x="6096000" y="1598763"/>
              <a:ext cx="3526226" cy="3660809"/>
            </a:xfrm>
            <a:prstGeom prst="ellipse">
              <a:avLst/>
            </a:pr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B647B5-C3C2-C104-81FC-4D9C22D19F2C}"/>
                </a:ext>
              </a:extLst>
            </p:cNvPr>
            <p:cNvSpPr/>
            <p:nvPr/>
          </p:nvSpPr>
          <p:spPr>
            <a:xfrm>
              <a:off x="8249978" y="1598763"/>
              <a:ext cx="3526226" cy="3660809"/>
            </a:xfrm>
            <a:prstGeom prst="ellipse">
              <a:avLst/>
            </a:pr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F9B7BA-F89C-D80F-8BED-70F7DCB0CF9A}"/>
                </a:ext>
              </a:extLst>
            </p:cNvPr>
            <p:cNvSpPr txBox="1"/>
            <p:nvPr/>
          </p:nvSpPr>
          <p:spPr>
            <a:xfrm>
              <a:off x="7206539" y="2767279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A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2AAD034-777F-5648-5AD8-0BD620ED9877}"/>
                </a:ext>
              </a:extLst>
            </p:cNvPr>
            <p:cNvSpPr txBox="1"/>
            <p:nvPr/>
          </p:nvSpPr>
          <p:spPr>
            <a:xfrm>
              <a:off x="9880304" y="2767280"/>
              <a:ext cx="9144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B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C86A221-9444-B4ED-21D7-5AFF879DE0B5}"/>
                </a:ext>
              </a:extLst>
            </p:cNvPr>
            <p:cNvSpPr/>
            <p:nvPr/>
          </p:nvSpPr>
          <p:spPr>
            <a:xfrm>
              <a:off x="8249978" y="1982181"/>
              <a:ext cx="1372248" cy="2893975"/>
            </a:xfrm>
            <a:custGeom>
              <a:avLst/>
              <a:gdLst>
                <a:gd name="connsiteX0" fmla="*/ 686124 w 1372248"/>
                <a:gd name="connsiteY0" fmla="*/ 0 h 2893975"/>
                <a:gd name="connsiteX1" fmla="*/ 730638 w 1372248"/>
                <a:gd name="connsiteY1" fmla="*/ 34558 h 2893975"/>
                <a:gd name="connsiteX2" fmla="*/ 1372248 w 1372248"/>
                <a:gd name="connsiteY2" fmla="*/ 1446987 h 2893975"/>
                <a:gd name="connsiteX3" fmla="*/ 730638 w 1372248"/>
                <a:gd name="connsiteY3" fmla="*/ 2859417 h 2893975"/>
                <a:gd name="connsiteX4" fmla="*/ 686124 w 1372248"/>
                <a:gd name="connsiteY4" fmla="*/ 2893975 h 2893975"/>
                <a:gd name="connsiteX5" fmla="*/ 641610 w 1372248"/>
                <a:gd name="connsiteY5" fmla="*/ 2859417 h 2893975"/>
                <a:gd name="connsiteX6" fmla="*/ 0 w 1372248"/>
                <a:gd name="connsiteY6" fmla="*/ 1446987 h 2893975"/>
                <a:gd name="connsiteX7" fmla="*/ 641610 w 1372248"/>
                <a:gd name="connsiteY7" fmla="*/ 34558 h 28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2248" h="2893975">
                  <a:moveTo>
                    <a:pt x="686124" y="0"/>
                  </a:moveTo>
                  <a:lnTo>
                    <a:pt x="730638" y="34558"/>
                  </a:lnTo>
                  <a:cubicBezTo>
                    <a:pt x="1122485" y="370281"/>
                    <a:pt x="1372248" y="878353"/>
                    <a:pt x="1372248" y="1446987"/>
                  </a:cubicBezTo>
                  <a:cubicBezTo>
                    <a:pt x="1372248" y="2015621"/>
                    <a:pt x="1122485" y="2523694"/>
                    <a:pt x="730638" y="2859417"/>
                  </a:cubicBezTo>
                  <a:lnTo>
                    <a:pt x="686124" y="2893975"/>
                  </a:lnTo>
                  <a:lnTo>
                    <a:pt x="641610" y="2859417"/>
                  </a:lnTo>
                  <a:cubicBezTo>
                    <a:pt x="249763" y="2523694"/>
                    <a:pt x="0" y="2015621"/>
                    <a:pt x="0" y="1446987"/>
                  </a:cubicBezTo>
                  <a:cubicBezTo>
                    <a:pt x="0" y="878353"/>
                    <a:pt x="249763" y="370281"/>
                    <a:pt x="641610" y="34558"/>
                  </a:cubicBezTo>
                  <a:close/>
                </a:path>
              </a:pathLst>
            </a:cu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136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069E6-4C14-D894-6EB8-99BEBEF0D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AFB347A-1C1D-6C73-D89A-06DDD740CF65}"/>
              </a:ext>
            </a:extLst>
          </p:cNvPr>
          <p:cNvSpPr/>
          <p:nvPr/>
        </p:nvSpPr>
        <p:spPr>
          <a:xfrm>
            <a:off x="443345" y="3941618"/>
            <a:ext cx="6622473" cy="76892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22AC97-0260-B09F-6247-31DC3D8BB924}"/>
              </a:ext>
            </a:extLst>
          </p:cNvPr>
          <p:cNvSpPr/>
          <p:nvPr/>
        </p:nvSpPr>
        <p:spPr>
          <a:xfrm>
            <a:off x="1757916" y="2133278"/>
            <a:ext cx="5307902" cy="4256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81D846-8D47-75AA-142E-AB2B52126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SELECT	RTRIM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CUSTNMBR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CUSTNMBR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RM00101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CUSTNAME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CUSTNAME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SOPNUMBE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SOPNUMBE,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SOP10100.DOCDATE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FROM		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JOIN		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RM10100</a:t>
            </a:r>
            <a:endParaRPr lang="en-US" sz="2800" dirty="0">
              <a:solidFill>
                <a:srgbClr val="0000FF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ON	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RM10100.CUSTNMBR = SOP10100.CUSTNMBR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WHERE	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SOPTYPE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2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VOIDSTTS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DOCDATE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BETWEEN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'1/1/2023'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AND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'1/1/2025'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 </a:t>
            </a:r>
            <a:r>
              <a:rPr lang="en-US" dirty="0"/>
              <a:t>	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3D5F9-F2FD-DEDF-243B-F2062A4B3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the Query to the Customer Table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6301A09-41DD-F6F7-8B70-BF3A0C0DBDF8}"/>
              </a:ext>
            </a:extLst>
          </p:cNvPr>
          <p:cNvSpPr txBox="1">
            <a:spLocks/>
          </p:cNvSpPr>
          <p:nvPr/>
        </p:nvSpPr>
        <p:spPr>
          <a:xfrm>
            <a:off x="366766" y="1615638"/>
            <a:ext cx="11381889" cy="466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SELECT	RTRIM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CUSTNMBR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CUSTNMBR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CUSTNAME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CUSTNAME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SOPNUMBE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SOPNUMBE,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SOP10100.DOCDATE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FROM	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WHERE	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SOPTYPE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2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VOIDSTTS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32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685800" algn="l"/>
                <a:tab pos="1371600" algn="l"/>
              </a:tabLst>
            </a:pP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DOCDATE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BETWEEN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'1/1/2023'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AND</a:t>
            </a:r>
            <a:r>
              <a:rPr lang="en-US" sz="32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'1/1/2025'</a:t>
            </a:r>
            <a:r>
              <a:rPr lang="en-US" sz="32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32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7956E08-8D88-73D4-ADC7-27EA077134FD}"/>
              </a:ext>
            </a:extLst>
          </p:cNvPr>
          <p:cNvGrpSpPr/>
          <p:nvPr/>
        </p:nvGrpSpPr>
        <p:grpSpPr>
          <a:xfrm>
            <a:off x="7481300" y="2316605"/>
            <a:ext cx="4405849" cy="2839506"/>
            <a:chOff x="6096000" y="1598763"/>
            <a:chExt cx="5680204" cy="3660809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25CEA64-6A26-EF1C-D19E-5AD10163B955}"/>
                </a:ext>
              </a:extLst>
            </p:cNvPr>
            <p:cNvSpPr/>
            <p:nvPr/>
          </p:nvSpPr>
          <p:spPr>
            <a:xfrm>
              <a:off x="6096000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F50009C-94BA-97EB-DEF0-92312755AA05}"/>
                </a:ext>
              </a:extLst>
            </p:cNvPr>
            <p:cNvSpPr/>
            <p:nvPr/>
          </p:nvSpPr>
          <p:spPr>
            <a:xfrm>
              <a:off x="8249978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D865130-4FA1-4B4D-B477-0C03BAF5C490}"/>
                </a:ext>
              </a:extLst>
            </p:cNvPr>
            <p:cNvSpPr txBox="1"/>
            <p:nvPr/>
          </p:nvSpPr>
          <p:spPr>
            <a:xfrm>
              <a:off x="7206539" y="2767279"/>
              <a:ext cx="914400" cy="1190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/>
                <a:t>A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12031C-E1EF-267B-22C5-6AA0F18A0B42}"/>
                </a:ext>
              </a:extLst>
            </p:cNvPr>
            <p:cNvSpPr txBox="1"/>
            <p:nvPr/>
          </p:nvSpPr>
          <p:spPr>
            <a:xfrm>
              <a:off x="9880305" y="2767280"/>
              <a:ext cx="914400" cy="1190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/>
                <a:t>B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B64FB8F-842B-8411-1626-183EFF450B4A}"/>
                </a:ext>
              </a:extLst>
            </p:cNvPr>
            <p:cNvSpPr/>
            <p:nvPr/>
          </p:nvSpPr>
          <p:spPr>
            <a:xfrm>
              <a:off x="8249978" y="1982181"/>
              <a:ext cx="1372248" cy="2893975"/>
            </a:xfrm>
            <a:custGeom>
              <a:avLst/>
              <a:gdLst>
                <a:gd name="connsiteX0" fmla="*/ 686124 w 1372248"/>
                <a:gd name="connsiteY0" fmla="*/ 0 h 2893975"/>
                <a:gd name="connsiteX1" fmla="*/ 730638 w 1372248"/>
                <a:gd name="connsiteY1" fmla="*/ 34558 h 2893975"/>
                <a:gd name="connsiteX2" fmla="*/ 1372248 w 1372248"/>
                <a:gd name="connsiteY2" fmla="*/ 1446987 h 2893975"/>
                <a:gd name="connsiteX3" fmla="*/ 730638 w 1372248"/>
                <a:gd name="connsiteY3" fmla="*/ 2859417 h 2893975"/>
                <a:gd name="connsiteX4" fmla="*/ 686124 w 1372248"/>
                <a:gd name="connsiteY4" fmla="*/ 2893975 h 2893975"/>
                <a:gd name="connsiteX5" fmla="*/ 641610 w 1372248"/>
                <a:gd name="connsiteY5" fmla="*/ 2859417 h 2893975"/>
                <a:gd name="connsiteX6" fmla="*/ 0 w 1372248"/>
                <a:gd name="connsiteY6" fmla="*/ 1446987 h 2893975"/>
                <a:gd name="connsiteX7" fmla="*/ 641610 w 1372248"/>
                <a:gd name="connsiteY7" fmla="*/ 34558 h 289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2248" h="2893975">
                  <a:moveTo>
                    <a:pt x="686124" y="0"/>
                  </a:moveTo>
                  <a:lnTo>
                    <a:pt x="730638" y="34558"/>
                  </a:lnTo>
                  <a:cubicBezTo>
                    <a:pt x="1122485" y="370281"/>
                    <a:pt x="1372248" y="878353"/>
                    <a:pt x="1372248" y="1446987"/>
                  </a:cubicBezTo>
                  <a:cubicBezTo>
                    <a:pt x="1372248" y="2015621"/>
                    <a:pt x="1122485" y="2523694"/>
                    <a:pt x="730638" y="2859417"/>
                  </a:cubicBezTo>
                  <a:lnTo>
                    <a:pt x="686124" y="2893975"/>
                  </a:lnTo>
                  <a:lnTo>
                    <a:pt x="641610" y="2859417"/>
                  </a:lnTo>
                  <a:cubicBezTo>
                    <a:pt x="249763" y="2523694"/>
                    <a:pt x="0" y="2015621"/>
                    <a:pt x="0" y="1446987"/>
                  </a:cubicBezTo>
                  <a:cubicBezTo>
                    <a:pt x="0" y="878353"/>
                    <a:pt x="249763" y="370281"/>
                    <a:pt x="641610" y="34558"/>
                  </a:cubicBezTo>
                  <a:close/>
                </a:path>
              </a:pathLst>
            </a:cu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091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uiExpand="1" build="p"/>
      <p:bldP spid="6" grpId="0" uiExpand="1" build="p"/>
      <p:bldP spid="6" grpId="1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B4E4A-7D31-8DC7-DD21-4FC7026E5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1B81E3-7725-5ECB-6DD8-B70DE943403C}"/>
              </a:ext>
            </a:extLst>
          </p:cNvPr>
          <p:cNvSpPr/>
          <p:nvPr/>
        </p:nvSpPr>
        <p:spPr>
          <a:xfrm>
            <a:off x="443346" y="3941618"/>
            <a:ext cx="605734" cy="2688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D3369-91AD-5F0A-F80D-A1B23612C6A3}"/>
              </a:ext>
            </a:extLst>
          </p:cNvPr>
          <p:cNvSpPr/>
          <p:nvPr/>
        </p:nvSpPr>
        <p:spPr>
          <a:xfrm>
            <a:off x="1757915" y="2133278"/>
            <a:ext cx="8619461" cy="4256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F252D8-4A12-540C-FF33-E23B59D12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Handle Deleted Customers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D7717D-125D-429D-859D-A661B6436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SELECT	RTRIM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CUSTNMBR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CUSTNMBR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RTRIM(ISNULL(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RM00101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CUSTNAME</a:t>
            </a:r>
            <a:r>
              <a:rPr lang="en-US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 SOP10100.CUSTNAME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))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CUSTNAME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,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</a:t>
            </a: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RTRIM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SOPNUMBE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AS SOPNUMBE,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SOP10100.DOCDATE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FROM		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LEFT JOIN	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RM10100</a:t>
            </a:r>
            <a:endParaRPr lang="en-US" sz="2800" dirty="0">
              <a:solidFill>
                <a:srgbClr val="0000FF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ON	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RM10100.CUSTNMBR = SOP10100.CUSTNMBR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WHERE	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SOPTYPE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2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VOIDSTTS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  <a:endParaRPr lang="en-US" sz="2800" dirty="0">
              <a:solidFill>
                <a:srgbClr val="0000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tabLst>
                <a:tab pos="685800" algn="l"/>
                <a:tab pos="1371600" algn="l"/>
              </a:tabLst>
            </a:pP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AND	(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SOP10100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DOCDATE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BETWEEN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'1/1/2023'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AND</a:t>
            </a:r>
            <a:r>
              <a:rPr lang="en-US" sz="2800" dirty="0">
                <a:solidFill>
                  <a:srgbClr val="00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'1/1/2025'</a:t>
            </a:r>
            <a:r>
              <a:rPr lang="en-US" sz="2800" dirty="0">
                <a:solidFill>
                  <a:srgbClr val="80808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 </a:t>
            </a:r>
            <a:r>
              <a:rPr lang="en-US" dirty="0"/>
              <a:t>	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FC41B8E-D88D-D5BD-F027-643EEC13D64B}"/>
              </a:ext>
            </a:extLst>
          </p:cNvPr>
          <p:cNvGrpSpPr/>
          <p:nvPr/>
        </p:nvGrpSpPr>
        <p:grpSpPr>
          <a:xfrm>
            <a:off x="7301450" y="2699042"/>
            <a:ext cx="4474754" cy="2883914"/>
            <a:chOff x="6096000" y="1598763"/>
            <a:chExt cx="5680204" cy="366080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1EE4E80-4C77-5CCB-786A-47CC10A4443F}"/>
                </a:ext>
              </a:extLst>
            </p:cNvPr>
            <p:cNvSpPr/>
            <p:nvPr/>
          </p:nvSpPr>
          <p:spPr>
            <a:xfrm>
              <a:off x="6096000" y="1598763"/>
              <a:ext cx="3526226" cy="3660809"/>
            </a:xfrm>
            <a:prstGeom prst="ellipse">
              <a:avLst/>
            </a:pr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748A5B2-3599-D888-4B17-2C58B74A583E}"/>
                </a:ext>
              </a:extLst>
            </p:cNvPr>
            <p:cNvSpPr/>
            <p:nvPr/>
          </p:nvSpPr>
          <p:spPr>
            <a:xfrm>
              <a:off x="8249978" y="1598763"/>
              <a:ext cx="3526226" cy="3660809"/>
            </a:xfrm>
            <a:prstGeom prst="ellipse">
              <a:avLst/>
            </a:pr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58C745A-0550-67F9-8819-72078F2B1A00}"/>
                </a:ext>
              </a:extLst>
            </p:cNvPr>
            <p:cNvSpPr txBox="1"/>
            <p:nvPr/>
          </p:nvSpPr>
          <p:spPr>
            <a:xfrm>
              <a:off x="7206539" y="2767279"/>
              <a:ext cx="914399" cy="1172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/>
                <a:t>A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3FDE28C-E3AD-AEC4-E0CD-A282BEECF63E}"/>
                </a:ext>
              </a:extLst>
            </p:cNvPr>
            <p:cNvSpPr txBox="1"/>
            <p:nvPr/>
          </p:nvSpPr>
          <p:spPr>
            <a:xfrm>
              <a:off x="9880304" y="2767280"/>
              <a:ext cx="914399" cy="1172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224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56D00-AD66-69D5-A9B4-07BE7BBC1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AE5896-B07E-14A6-4C2C-3C600D519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NULL is missing or unknown data</a:t>
            </a:r>
          </a:p>
          <a:p>
            <a:r>
              <a:rPr lang="en-US" sz="2800" dirty="0"/>
              <a:t>NULL can appear from missing data in a table or from OUTER joins</a:t>
            </a:r>
          </a:p>
          <a:p>
            <a:r>
              <a:rPr lang="en-US" dirty="0"/>
              <a:t>Comparing anything to NULL returns a NULL / False</a:t>
            </a:r>
          </a:p>
          <a:p>
            <a:r>
              <a:rPr lang="en-US" dirty="0"/>
              <a:t>1 = NULL and 1 &lt;&gt; NULL both fail and both return False</a:t>
            </a:r>
          </a:p>
          <a:p>
            <a:r>
              <a:rPr lang="en-US" dirty="0"/>
              <a:t>Use the syntax:</a:t>
            </a:r>
          </a:p>
          <a:p>
            <a:pPr marL="457200" lvl="1" indent="0">
              <a:buNone/>
            </a:pPr>
            <a:r>
              <a:rPr lang="en-US" dirty="0" err="1"/>
              <a:t>ColumnName</a:t>
            </a:r>
            <a:r>
              <a:rPr lang="en-US" dirty="0"/>
              <a:t> IS NULL</a:t>
            </a:r>
          </a:p>
          <a:p>
            <a:pPr marL="457200" lvl="1" indent="0">
              <a:buNone/>
            </a:pPr>
            <a:r>
              <a:rPr lang="en-US" dirty="0" err="1"/>
              <a:t>ColumnName</a:t>
            </a:r>
            <a:r>
              <a:rPr lang="en-US" dirty="0"/>
              <a:t> IS NOT NULL</a:t>
            </a:r>
          </a:p>
          <a:p>
            <a:r>
              <a:rPr lang="en-US" dirty="0"/>
              <a:t>Use the </a:t>
            </a:r>
            <a:r>
              <a:rPr lang="en-US" sz="3600" b="1" dirty="0">
                <a:solidFill>
                  <a:srgbClr val="0000FF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ISNULL</a:t>
            </a:r>
            <a:r>
              <a:rPr lang="en-US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en-US" sz="3600" b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TestColumn</a:t>
            </a:r>
            <a:r>
              <a:rPr lang="en-US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, </a:t>
            </a:r>
            <a:r>
              <a:rPr lang="en-US" sz="3600" b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ValueIfTestColumnIsNull</a:t>
            </a:r>
            <a:r>
              <a:rPr lang="en-US" sz="3600" b="1" dirty="0">
                <a:latin typeface="Cordia New" panose="020B0304020202020204" pitchFamily="34" charset="-34"/>
                <a:cs typeface="Cordia New" panose="020B0304020202020204" pitchFamily="34" charset="-34"/>
              </a:rPr>
              <a:t>) </a:t>
            </a:r>
            <a:r>
              <a:rPr lang="en-US" dirty="0"/>
              <a:t>function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CF4CC9-A2D0-7382-844A-F251F3853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NULL – Unknown Data</a:t>
            </a:r>
          </a:p>
        </p:txBody>
      </p:sp>
    </p:spTree>
    <p:extLst>
      <p:ext uri="{BB962C8B-B14F-4D97-AF65-F5344CB8AC3E}">
        <p14:creationId xmlns:p14="http://schemas.microsoft.com/office/powerpoint/2010/main" val="71961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F0509-A7F0-8F99-6FA6-78F8880FC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F96C609-BF99-4B8D-68BD-5AEC6762D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Combine multiple records into one record</a:t>
            </a:r>
          </a:p>
          <a:p>
            <a:r>
              <a:rPr lang="en-US" dirty="0"/>
              <a:t>Only columns specified in the GROUP BY or aggerate functions (</a:t>
            </a:r>
            <a:r>
              <a:rPr lang="en-US" dirty="0">
                <a:solidFill>
                  <a:srgbClr val="0000FF"/>
                </a:solidFill>
              </a:rPr>
              <a:t>SUM</a:t>
            </a:r>
            <a:r>
              <a:rPr lang="en-US" dirty="0"/>
              <a:t>, </a:t>
            </a:r>
            <a:r>
              <a:rPr lang="en-US" dirty="0">
                <a:solidFill>
                  <a:srgbClr val="0000FF"/>
                </a:solidFill>
              </a:rPr>
              <a:t>COUNT, MIN</a:t>
            </a:r>
            <a:r>
              <a:rPr lang="en-US" dirty="0"/>
              <a:t>, </a:t>
            </a:r>
            <a:r>
              <a:rPr lang="en-US" dirty="0">
                <a:solidFill>
                  <a:srgbClr val="0000FF"/>
                </a:solidFill>
              </a:rPr>
              <a:t>MAX</a:t>
            </a:r>
            <a:r>
              <a:rPr lang="en-US" dirty="0"/>
              <a:t>, </a:t>
            </a:r>
            <a:r>
              <a:rPr lang="en-US" dirty="0">
                <a:solidFill>
                  <a:srgbClr val="0000FF"/>
                </a:solidFill>
              </a:rPr>
              <a:t>AVERAGE</a:t>
            </a:r>
            <a:r>
              <a:rPr lang="en-US" dirty="0"/>
              <a:t>…) can be returned by a SELECT</a:t>
            </a:r>
          </a:p>
          <a:p>
            <a:pPr marL="4572000" indent="0">
              <a:buNone/>
            </a:pPr>
            <a:r>
              <a:rPr lang="en-US" b="1" dirty="0"/>
              <a:t>SELECT	Item,</a:t>
            </a:r>
          </a:p>
          <a:p>
            <a:pPr marL="4572000" indent="0">
              <a:buNone/>
            </a:pPr>
            <a:r>
              <a:rPr lang="en-US" b="1" dirty="0"/>
              <a:t>		SUM(Quantity) AS Total</a:t>
            </a:r>
          </a:p>
          <a:p>
            <a:pPr marL="4572000" indent="0">
              <a:buNone/>
            </a:pPr>
            <a:r>
              <a:rPr lang="en-US" b="1" dirty="0"/>
              <a:t>FROM	Sales</a:t>
            </a:r>
          </a:p>
          <a:p>
            <a:pPr marL="4572000" indent="0">
              <a:buNone/>
            </a:pPr>
            <a:r>
              <a:rPr lang="en-US" b="1" dirty="0"/>
              <a:t>GROUP BY	Item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5D42C1-A17E-26CA-722C-2BEFFB6BE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BY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E5D4F0-AFC9-8B39-9CC9-98461EE6D8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580963"/>
              </p:ext>
            </p:extLst>
          </p:nvPr>
        </p:nvGraphicFramePr>
        <p:xfrm>
          <a:off x="8238609" y="4438382"/>
          <a:ext cx="1739900" cy="982980"/>
        </p:xfrm>
        <a:graphic>
          <a:graphicData uri="http://schemas.openxmlformats.org/drawingml/2006/table">
            <a:tbl>
              <a:tblPr/>
              <a:tblGrid>
                <a:gridCol w="965200">
                  <a:extLst>
                    <a:ext uri="{9D8B030D-6E8A-4147-A177-3AD203B41FA5}">
                      <a16:colId xmlns:a16="http://schemas.microsoft.com/office/drawing/2014/main" val="956899637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4163428705"/>
                    </a:ext>
                  </a:extLst>
                </a:gridCol>
              </a:tblGrid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93957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908281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56240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C7CC87C-9FBF-BA66-28CE-0CD75A601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91160"/>
              </p:ext>
            </p:extLst>
          </p:nvPr>
        </p:nvGraphicFramePr>
        <p:xfrm>
          <a:off x="607291" y="3140580"/>
          <a:ext cx="4368800" cy="1638300"/>
        </p:xfrm>
        <a:graphic>
          <a:graphicData uri="http://schemas.openxmlformats.org/drawingml/2006/table">
            <a:tbl>
              <a:tblPr/>
              <a:tblGrid>
                <a:gridCol w="863600">
                  <a:extLst>
                    <a:ext uri="{9D8B030D-6E8A-4147-A177-3AD203B41FA5}">
                      <a16:colId xmlns:a16="http://schemas.microsoft.com/office/drawing/2014/main" val="698050742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79272595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4133179622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2109210229"/>
                    </a:ext>
                  </a:extLst>
                </a:gridCol>
              </a:tblGrid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Order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Quantity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313587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1/2/2024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792513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1/2/2024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404567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1/5/2024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97222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10037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1/7/2024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0625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67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5C783-007B-BE5A-FDAF-93F302F07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149193-1B29-96EA-2283-18CEAE208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3713017"/>
            <a:ext cx="11381889" cy="2652271"/>
          </a:xfrm>
        </p:spPr>
        <p:txBody>
          <a:bodyPr>
            <a:normAutofit/>
          </a:bodyPr>
          <a:lstStyle/>
          <a:p>
            <a:r>
              <a:rPr lang="en-US" dirty="0"/>
              <a:t>Add the Date column to the SELECT to see when the order date</a:t>
            </a:r>
          </a:p>
          <a:p>
            <a:r>
              <a:rPr lang="en-US" dirty="0"/>
              <a:t>You can't:</a:t>
            </a:r>
          </a:p>
          <a:p>
            <a:pPr marL="457200" lvl="1" indent="0">
              <a:buNone/>
            </a:pP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Column 'Date' is invalid in the select list because it is not contained in either an aggregate function or the GROUP BY clause.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8AC6E5-A1DA-9846-F7B5-31F85076C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BY Continued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39D5B24-1226-D52A-308C-69C2B077C6C0}"/>
              </a:ext>
            </a:extLst>
          </p:cNvPr>
          <p:cNvSpPr/>
          <p:nvPr/>
        </p:nvSpPr>
        <p:spPr>
          <a:xfrm>
            <a:off x="5512805" y="2125218"/>
            <a:ext cx="1359199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07C8C6-2B53-3B4E-78F1-34C73A5125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781293"/>
              </p:ext>
            </p:extLst>
          </p:nvPr>
        </p:nvGraphicFramePr>
        <p:xfrm>
          <a:off x="759691" y="1611920"/>
          <a:ext cx="4368800" cy="1638300"/>
        </p:xfrm>
        <a:graphic>
          <a:graphicData uri="http://schemas.openxmlformats.org/drawingml/2006/table">
            <a:tbl>
              <a:tblPr/>
              <a:tblGrid>
                <a:gridCol w="863600">
                  <a:extLst>
                    <a:ext uri="{9D8B030D-6E8A-4147-A177-3AD203B41FA5}">
                      <a16:colId xmlns:a16="http://schemas.microsoft.com/office/drawing/2014/main" val="2147397610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4029966069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175999947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793338852"/>
                    </a:ext>
                  </a:extLst>
                </a:gridCol>
              </a:tblGrid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Order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Quantity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136078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1/2/2024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792488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1/2/2024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257755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1/5/2024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188046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10037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1/7/2024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14864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6D8364-D231-B5BA-7824-66FD5A814C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42335"/>
              </p:ext>
            </p:extLst>
          </p:nvPr>
        </p:nvGraphicFramePr>
        <p:xfrm>
          <a:off x="7359650" y="1876044"/>
          <a:ext cx="1739900" cy="982980"/>
        </p:xfrm>
        <a:graphic>
          <a:graphicData uri="http://schemas.openxmlformats.org/drawingml/2006/table">
            <a:tbl>
              <a:tblPr/>
              <a:tblGrid>
                <a:gridCol w="965200">
                  <a:extLst>
                    <a:ext uri="{9D8B030D-6E8A-4147-A177-3AD203B41FA5}">
                      <a16:colId xmlns:a16="http://schemas.microsoft.com/office/drawing/2014/main" val="2056193124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2750146033"/>
                    </a:ext>
                  </a:extLst>
                </a:gridCol>
              </a:tblGrid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Item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644283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Oranges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41183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179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98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1DA81-A5C1-A3FF-ED72-B3BCFE78C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B0B958F-E032-A15A-2F79-D7BA8040C4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FF00FF"/>
                </a:solidFill>
                <a:latin typeface="Consolas" panose="020B0609020204030204" pitchFamily="49" charset="0"/>
              </a:rPr>
              <a:t>		SUM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XTNDPRCE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OrderTotal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FROM		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JOIN		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	ON	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SOPNUMBE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SOP10100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	AND	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SOPTYPE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SOP10100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SOPTYPE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WHERE		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SOP10100.SOPTYPE = 2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AND	(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VOIDSTTS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	AND	(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DOCDATE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</a:rPr>
              <a:t>'1/1/2023'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</a:rPr>
              <a:t>'1/1/2025'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GROUP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BY	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HAVING	</a:t>
            </a:r>
            <a:r>
              <a:rPr lang="en-US" sz="2400" dirty="0">
                <a:solidFill>
                  <a:srgbClr val="FF00FF"/>
                </a:solidFill>
                <a:latin typeface="Consolas" panose="020B0609020204030204" pitchFamily="49" charset="0"/>
              </a:rPr>
              <a:t>SUM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XTNDPRCE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1000</a:t>
            </a:r>
            <a:endParaRPr lang="en-US" sz="3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52AA70-8C7C-C18E-C4D4-F4218E49B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BY and HAVING example</a:t>
            </a:r>
          </a:p>
        </p:txBody>
      </p:sp>
    </p:spTree>
    <p:extLst>
      <p:ext uri="{BB962C8B-B14F-4D97-AF65-F5344CB8AC3E}">
        <p14:creationId xmlns:p14="http://schemas.microsoft.com/office/powerpoint/2010/main" val="3301219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30737-26E0-A4F8-95C7-9C531CAFF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05729F-192D-61C7-F3DE-21F144C2C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the UNION statement to combine work with history tables</a:t>
            </a:r>
          </a:p>
          <a:p>
            <a:pPr marL="0" indent="0">
              <a:buNone/>
            </a:pPr>
            <a:r>
              <a:rPr lang="en-US" dirty="0"/>
              <a:t>The number of columns must match</a:t>
            </a:r>
          </a:p>
          <a:p>
            <a:pPr marL="0" indent="0">
              <a:buNone/>
            </a:pPr>
            <a:r>
              <a:rPr lang="en-US" dirty="0"/>
              <a:t>The data types of each column must match</a:t>
            </a:r>
          </a:p>
          <a:p>
            <a:pPr marL="0" indent="0">
              <a:buNone/>
            </a:pPr>
            <a:r>
              <a:rPr lang="en-US" dirty="0"/>
              <a:t>UNION – preforms a DISTINCT and removes duplicate rows</a:t>
            </a:r>
          </a:p>
          <a:p>
            <a:pPr marL="0" indent="0">
              <a:buNone/>
            </a:pPr>
            <a:r>
              <a:rPr lang="en-US" dirty="0"/>
              <a:t>UNION ALL – keeps all rows in the record set, including duplicates</a:t>
            </a:r>
          </a:p>
          <a:p>
            <a:pPr marL="0" indent="0">
              <a:buNone/>
            </a:pPr>
            <a:r>
              <a:rPr lang="en-US" dirty="0"/>
              <a:t>Column names are only needed on the first record set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347F6A-A545-0384-A1C3-72FB6668D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UNION</a:t>
            </a:r>
          </a:p>
        </p:txBody>
      </p:sp>
    </p:spTree>
    <p:extLst>
      <p:ext uri="{BB962C8B-B14F-4D97-AF65-F5344CB8AC3E}">
        <p14:creationId xmlns:p14="http://schemas.microsoft.com/office/powerpoint/2010/main" val="210686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5BF2D-E219-75D1-6656-4BB1FDDAB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58A812-463C-AE26-EE2D-8649A582A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Combine multiple record sets (four) into one record set</a:t>
            </a: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1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Data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UNION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2</a:t>
            </a: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UNION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2</a:t>
            </a: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UNION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3</a:t>
            </a:r>
          </a:p>
          <a:p>
            <a:pPr marL="0" indent="914400">
              <a:buNone/>
            </a:pP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152CE3-B9DD-5918-A488-43DB94DF4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UNION example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8C27ABD-BD6E-EABC-6966-75431D26AD55}"/>
              </a:ext>
            </a:extLst>
          </p:cNvPr>
          <p:cNvSpPr/>
          <p:nvPr/>
        </p:nvSpPr>
        <p:spPr>
          <a:xfrm>
            <a:off x="4595251" y="3786686"/>
            <a:ext cx="1359199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B4002CA-AB17-1AE7-400D-771FA2BAE1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055880"/>
              </p:ext>
            </p:extLst>
          </p:nvPr>
        </p:nvGraphicFramePr>
        <p:xfrm>
          <a:off x="7310582" y="3099362"/>
          <a:ext cx="812800" cy="1859280"/>
        </p:xfrm>
        <a:graphic>
          <a:graphicData uri="http://schemas.openxmlformats.org/drawingml/2006/table">
            <a:tbl>
              <a:tblPr/>
              <a:tblGrid>
                <a:gridCol w="812800">
                  <a:extLst>
                    <a:ext uri="{9D8B030D-6E8A-4147-A177-3AD203B41FA5}">
                      <a16:colId xmlns:a16="http://schemas.microsoft.com/office/drawing/2014/main" val="1452688151"/>
                    </a:ext>
                  </a:extLst>
                </a:gridCol>
              </a:tblGrid>
              <a:tr h="4648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612260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541840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7125757"/>
                  </a:ext>
                </a:extLst>
              </a:tr>
              <a:tr h="4648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057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61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F8389-2720-A4CC-3701-7516FD484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DA754D-C739-4B17-D06A-E53C08B739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Tables that are created by a query</a:t>
            </a:r>
          </a:p>
          <a:p>
            <a:pPr marL="0" indent="0">
              <a:buNone/>
            </a:pPr>
            <a:r>
              <a:rPr lang="en-US" dirty="0"/>
              <a:t>Only exist while a query is running</a:t>
            </a:r>
          </a:p>
          <a:p>
            <a:pPr marL="0" indent="0">
              <a:buNone/>
            </a:pPr>
            <a:r>
              <a:rPr lang="en-US" dirty="0" err="1"/>
              <a:t>JOINed</a:t>
            </a:r>
            <a:r>
              <a:rPr lang="en-US" dirty="0"/>
              <a:t> to like a regular table</a:t>
            </a:r>
          </a:p>
          <a:p>
            <a:pPr marL="0" indent="0">
              <a:buNone/>
            </a:pPr>
            <a:r>
              <a:rPr lang="en-US" dirty="0"/>
              <a:t>Can be useful to simplify GROUP BYs</a:t>
            </a:r>
          </a:p>
          <a:p>
            <a:pPr marL="0" indent="0">
              <a:buNone/>
            </a:pPr>
            <a:r>
              <a:rPr lang="en-US" dirty="0"/>
              <a:t>Virtual Tables operate that same as a view and are interchangeable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099790-89BE-EBF8-0FEF-272F5E2BA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 and Virtual Tables</a:t>
            </a:r>
          </a:p>
        </p:txBody>
      </p:sp>
    </p:spTree>
    <p:extLst>
      <p:ext uri="{BB962C8B-B14F-4D97-AF65-F5344CB8AC3E}">
        <p14:creationId xmlns:p14="http://schemas.microsoft.com/office/powerpoint/2010/main" val="425826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363AD-D4BA-0505-032E-8F591F658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E19FB-3664-AD55-4F27-4072D55DF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Querying Databases</a:t>
            </a:r>
          </a:p>
        </p:txBody>
      </p:sp>
      <p:sp>
        <p:nvSpPr>
          <p:cNvPr id="4" name="Cylinder 3">
            <a:extLst>
              <a:ext uri="{FF2B5EF4-FFF2-40B4-BE49-F238E27FC236}">
                <a16:creationId xmlns:a16="http://schemas.microsoft.com/office/drawing/2014/main" id="{4D5D7176-00F9-7E28-FBC8-DEC203901BE4}"/>
              </a:ext>
            </a:extLst>
          </p:cNvPr>
          <p:cNvSpPr/>
          <p:nvPr/>
        </p:nvSpPr>
        <p:spPr>
          <a:xfrm>
            <a:off x="5086327" y="1740784"/>
            <a:ext cx="2091957" cy="1439728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Your Database</a:t>
            </a:r>
          </a:p>
        </p:txBody>
      </p:sp>
      <p:sp>
        <p:nvSpPr>
          <p:cNvPr id="5" name="Rectangle: Folded Corner 4">
            <a:extLst>
              <a:ext uri="{FF2B5EF4-FFF2-40B4-BE49-F238E27FC236}">
                <a16:creationId xmlns:a16="http://schemas.microsoft.com/office/drawing/2014/main" id="{B8990F61-65A0-304A-7ACB-98E60ED9489B}"/>
              </a:ext>
            </a:extLst>
          </p:cNvPr>
          <p:cNvSpPr/>
          <p:nvPr/>
        </p:nvSpPr>
        <p:spPr>
          <a:xfrm>
            <a:off x="7480663" y="4390820"/>
            <a:ext cx="1884386" cy="1439726"/>
          </a:xfrm>
          <a:prstGeom prst="foldedCorne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Program</a:t>
            </a:r>
          </a:p>
        </p:txBody>
      </p:sp>
      <p:sp>
        <p:nvSpPr>
          <p:cNvPr id="6" name="Flowchart: Internal Storage 5">
            <a:extLst>
              <a:ext uri="{FF2B5EF4-FFF2-40B4-BE49-F238E27FC236}">
                <a16:creationId xmlns:a16="http://schemas.microsoft.com/office/drawing/2014/main" id="{7269ADB1-1C4F-2C34-0074-FA86DA3BFB78}"/>
              </a:ext>
            </a:extLst>
          </p:cNvPr>
          <p:cNvSpPr/>
          <p:nvPr/>
        </p:nvSpPr>
        <p:spPr>
          <a:xfrm>
            <a:off x="500095" y="1726022"/>
            <a:ext cx="1884386" cy="1439727"/>
          </a:xfrm>
          <a:prstGeom prst="flowChartInternalStorag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GP SmartList</a:t>
            </a:r>
          </a:p>
        </p:txBody>
      </p:sp>
      <p:sp>
        <p:nvSpPr>
          <p:cNvPr id="7" name="Flowchart: Document 6">
            <a:extLst>
              <a:ext uri="{FF2B5EF4-FFF2-40B4-BE49-F238E27FC236}">
                <a16:creationId xmlns:a16="http://schemas.microsoft.com/office/drawing/2014/main" id="{93AC3504-F796-A64F-780C-91A88DD2E5E0}"/>
              </a:ext>
            </a:extLst>
          </p:cNvPr>
          <p:cNvSpPr/>
          <p:nvPr/>
        </p:nvSpPr>
        <p:spPr>
          <a:xfrm>
            <a:off x="500095" y="3692251"/>
            <a:ext cx="1884386" cy="1652220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SSRS Report</a:t>
            </a:r>
          </a:p>
        </p:txBody>
      </p:sp>
      <p:sp>
        <p:nvSpPr>
          <p:cNvPr id="8" name="Flowchart: Internal Storage 7">
            <a:extLst>
              <a:ext uri="{FF2B5EF4-FFF2-40B4-BE49-F238E27FC236}">
                <a16:creationId xmlns:a16="http://schemas.microsoft.com/office/drawing/2014/main" id="{91796666-F90B-64AE-D279-6ABE7331BCD0}"/>
              </a:ext>
            </a:extLst>
          </p:cNvPr>
          <p:cNvSpPr/>
          <p:nvPr/>
        </p:nvSpPr>
        <p:spPr>
          <a:xfrm>
            <a:off x="2826951" y="4390820"/>
            <a:ext cx="1884386" cy="1439727"/>
          </a:xfrm>
          <a:prstGeom prst="flowChartInternalStorag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Excel Refreshable Report</a:t>
            </a:r>
          </a:p>
        </p:txBody>
      </p:sp>
      <p:sp>
        <p:nvSpPr>
          <p:cNvPr id="9" name="Flowchart: Multidocument 8">
            <a:extLst>
              <a:ext uri="{FF2B5EF4-FFF2-40B4-BE49-F238E27FC236}">
                <a16:creationId xmlns:a16="http://schemas.microsoft.com/office/drawing/2014/main" id="{EF69C9B5-2CA8-7480-2DE2-791DA0B97BF4}"/>
              </a:ext>
            </a:extLst>
          </p:cNvPr>
          <p:cNvSpPr/>
          <p:nvPr/>
        </p:nvSpPr>
        <p:spPr>
          <a:xfrm>
            <a:off x="9807519" y="3692252"/>
            <a:ext cx="1884386" cy="1652219"/>
          </a:xfrm>
          <a:prstGeom prst="flowChartMulti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Website</a:t>
            </a: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83855E25-1968-F15E-5FB9-F927158A5408}"/>
              </a:ext>
            </a:extLst>
          </p:cNvPr>
          <p:cNvSpPr/>
          <p:nvPr/>
        </p:nvSpPr>
        <p:spPr>
          <a:xfrm>
            <a:off x="9807519" y="1726021"/>
            <a:ext cx="1884386" cy="1439727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The Sky is the Limit</a:t>
            </a:r>
          </a:p>
        </p:txBody>
      </p:sp>
      <p:sp>
        <p:nvSpPr>
          <p:cNvPr id="12" name="Flowchart: Internal Storage 11">
            <a:extLst>
              <a:ext uri="{FF2B5EF4-FFF2-40B4-BE49-F238E27FC236}">
                <a16:creationId xmlns:a16="http://schemas.microsoft.com/office/drawing/2014/main" id="{61E97FAD-15E0-1969-F97C-B26C222202E8}"/>
              </a:ext>
            </a:extLst>
          </p:cNvPr>
          <p:cNvSpPr/>
          <p:nvPr/>
        </p:nvSpPr>
        <p:spPr>
          <a:xfrm>
            <a:off x="5153807" y="4390820"/>
            <a:ext cx="1884386" cy="1439727"/>
          </a:xfrm>
          <a:prstGeom prst="flowChartInternalStorag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/>
              <a:t>Po</a:t>
            </a:r>
            <a:r>
              <a:rPr lang="en-US" sz="2200" b="1" dirty="0"/>
              <a:t>wer</a:t>
            </a:r>
            <a:r>
              <a:rPr lang="en-US" sz="2200" dirty="0"/>
              <a:t> BI</a:t>
            </a:r>
          </a:p>
          <a:p>
            <a:pPr algn="ctr"/>
            <a:endParaRPr lang="en-US" sz="22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642BAE3-3FC9-3576-2D04-F8D3068B1C81}"/>
              </a:ext>
            </a:extLst>
          </p:cNvPr>
          <p:cNvCxnSpPr/>
          <p:nvPr/>
        </p:nvCxnSpPr>
        <p:spPr>
          <a:xfrm flipH="1">
            <a:off x="2826951" y="2445884"/>
            <a:ext cx="1997968" cy="14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4876548-13D6-0FEA-C1C8-3C8D07A81556}"/>
              </a:ext>
            </a:extLst>
          </p:cNvPr>
          <p:cNvCxnSpPr>
            <a:cxnSpLocks/>
          </p:cNvCxnSpPr>
          <p:nvPr/>
        </p:nvCxnSpPr>
        <p:spPr>
          <a:xfrm flipH="1">
            <a:off x="2934604" y="2993988"/>
            <a:ext cx="1890315" cy="78165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AD68490-E24C-9D74-5BBC-19F9ED4BC013}"/>
              </a:ext>
            </a:extLst>
          </p:cNvPr>
          <p:cNvCxnSpPr>
            <a:cxnSpLocks/>
          </p:cNvCxnSpPr>
          <p:nvPr/>
        </p:nvCxnSpPr>
        <p:spPr>
          <a:xfrm flipH="1">
            <a:off x="4540592" y="3263918"/>
            <a:ext cx="1020786" cy="93682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C545A94-83E6-97D5-70BD-34B6BDB7EA20}"/>
              </a:ext>
            </a:extLst>
          </p:cNvPr>
          <p:cNvCxnSpPr>
            <a:cxnSpLocks/>
          </p:cNvCxnSpPr>
          <p:nvPr/>
        </p:nvCxnSpPr>
        <p:spPr>
          <a:xfrm>
            <a:off x="6107459" y="3309376"/>
            <a:ext cx="0" cy="8913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0216164-DD43-EC66-2B8E-2E69B3505A95}"/>
              </a:ext>
            </a:extLst>
          </p:cNvPr>
          <p:cNvCxnSpPr>
            <a:cxnSpLocks/>
          </p:cNvCxnSpPr>
          <p:nvPr/>
        </p:nvCxnSpPr>
        <p:spPr>
          <a:xfrm>
            <a:off x="6748535" y="3263918"/>
            <a:ext cx="807447" cy="93682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DC93E2B-11BF-B91F-B8F8-E6324FBCCA5E}"/>
              </a:ext>
            </a:extLst>
          </p:cNvPr>
          <p:cNvCxnSpPr>
            <a:cxnSpLocks/>
          </p:cNvCxnSpPr>
          <p:nvPr/>
        </p:nvCxnSpPr>
        <p:spPr>
          <a:xfrm>
            <a:off x="7555982" y="3012621"/>
            <a:ext cx="1852167" cy="74693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0D2687C-4AE5-9B6F-F551-9DC911BDD603}"/>
              </a:ext>
            </a:extLst>
          </p:cNvPr>
          <p:cNvCxnSpPr>
            <a:cxnSpLocks/>
          </p:cNvCxnSpPr>
          <p:nvPr/>
        </p:nvCxnSpPr>
        <p:spPr>
          <a:xfrm>
            <a:off x="7555982" y="2472715"/>
            <a:ext cx="193590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33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693D6-FD25-A271-973A-C92A2B91F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0059332-0F66-E9E5-B523-426D0813E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CREATE VIEW AS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GenderTypeView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'F'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Type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		'Female'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Description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UNION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'M'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		'Male'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F6B660-5957-A630-1DA8-C2E3459B1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example</a:t>
            </a:r>
          </a:p>
        </p:txBody>
      </p:sp>
    </p:spTree>
    <p:extLst>
      <p:ext uri="{BB962C8B-B14F-4D97-AF65-F5344CB8AC3E}">
        <p14:creationId xmlns:p14="http://schemas.microsoft.com/office/powerpoint/2010/main" val="273317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D42D0-7A3B-4A23-8CBC-2D6B17C31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CF9572-B5B4-C34D-19C3-2FC851E26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Person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Name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GenderTypeView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Description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FROM	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Person</a:t>
            </a:r>
          </a:p>
          <a:p>
            <a:pPr marL="0" indent="914400">
              <a:buNone/>
            </a:pP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JOIN	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GenderTypeView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ON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GenderTypeView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Person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Type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80ED0D-97FD-B59B-9B10-38A3C5A2C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example continued</a:t>
            </a:r>
          </a:p>
        </p:txBody>
      </p:sp>
    </p:spTree>
    <p:extLst>
      <p:ext uri="{BB962C8B-B14F-4D97-AF65-F5344CB8AC3E}">
        <p14:creationId xmlns:p14="http://schemas.microsoft.com/office/powerpoint/2010/main" val="361004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5A26C-3304-56AD-E3EF-751B2EFC2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E8C79B-B1F2-1411-1F5D-31D8DBC94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914400">
              <a:buNone/>
            </a:pP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sz="3300" dirty="0" err="1">
                <a:solidFill>
                  <a:srgbClr val="000000"/>
                </a:solidFill>
                <a:latin typeface="Consolas" panose="020B0609020204030204" pitchFamily="49" charset="0"/>
              </a:rPr>
              <a:t>Person</a:t>
            </a:r>
            <a:r>
              <a:rPr lang="en-US" sz="3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3300" dirty="0" err="1">
                <a:solidFill>
                  <a:srgbClr val="000000"/>
                </a:solidFill>
                <a:latin typeface="Consolas" panose="020B0609020204030204" pitchFamily="49" charset="0"/>
              </a:rPr>
              <a:t>Name</a:t>
            </a:r>
            <a:r>
              <a:rPr lang="en-US" sz="3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3300" dirty="0" err="1">
                <a:solidFill>
                  <a:srgbClr val="000000"/>
                </a:solidFill>
                <a:latin typeface="Consolas" panose="020B0609020204030204" pitchFamily="49" charset="0"/>
              </a:rPr>
              <a:t>GenderType</a:t>
            </a:r>
            <a:r>
              <a:rPr lang="en-US" sz="3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3300" dirty="0" err="1">
                <a:solidFill>
                  <a:srgbClr val="0000FF"/>
                </a:solidFill>
                <a:latin typeface="Consolas" panose="020B0609020204030204" pitchFamily="49" charset="0"/>
              </a:rPr>
              <a:t>Description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FROM		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Person</a:t>
            </a:r>
          </a:p>
          <a:p>
            <a:pPr marL="0" indent="914400">
              <a:buNone/>
            </a:pPr>
            <a:r>
              <a:rPr lang="en-US" sz="3300" dirty="0">
                <a:solidFill>
                  <a:srgbClr val="808080"/>
                </a:solidFill>
                <a:latin typeface="Consolas" panose="020B0609020204030204" pitchFamily="49" charset="0"/>
              </a:rPr>
              <a:t>JOIN		(	</a:t>
            </a: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sz="3300" dirty="0">
                <a:solidFill>
                  <a:srgbClr val="FF0000"/>
                </a:solidFill>
                <a:latin typeface="Consolas" panose="020B0609020204030204" pitchFamily="49" charset="0"/>
              </a:rPr>
              <a:t>'F'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Type</a:t>
            </a:r>
            <a:r>
              <a:rPr lang="en-US" sz="3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FF0000"/>
                </a:solidFill>
                <a:latin typeface="Consolas" panose="020B0609020204030204" pitchFamily="49" charset="0"/>
              </a:rPr>
              <a:t>					'Female'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Description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			UNION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			SELECT	</a:t>
            </a:r>
            <a:r>
              <a:rPr lang="en-US" sz="3300" dirty="0">
                <a:solidFill>
                  <a:srgbClr val="FF0000"/>
                </a:solidFill>
                <a:latin typeface="Consolas" panose="020B0609020204030204" pitchFamily="49" charset="0"/>
              </a:rPr>
              <a:t>'M'</a:t>
            </a:r>
            <a:r>
              <a:rPr lang="en-US" sz="33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FF0000"/>
                </a:solidFill>
                <a:latin typeface="Consolas" panose="020B0609020204030204" pitchFamily="49" charset="0"/>
              </a:rPr>
              <a:t>					'Male'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808080"/>
                </a:solidFill>
                <a:latin typeface="Consolas" panose="020B0609020204030204" pitchFamily="49" charset="0"/>
              </a:rPr>
              <a:t>		)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Consolas" panose="020B0609020204030204" pitchFamily="49" charset="0"/>
              </a:rPr>
              <a:t>GenderType</a:t>
            </a:r>
            <a:endParaRPr lang="en-US" sz="33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914400">
              <a:buNone/>
            </a:pPr>
            <a:r>
              <a:rPr lang="en-US" sz="3300" dirty="0">
                <a:solidFill>
                  <a:srgbClr val="0000FF"/>
                </a:solidFill>
                <a:latin typeface="Consolas" panose="020B0609020204030204" pitchFamily="49" charset="0"/>
              </a:rPr>
              <a:t>	ON	</a:t>
            </a:r>
            <a:r>
              <a:rPr lang="en-US" sz="3300" dirty="0" err="1">
                <a:solidFill>
                  <a:srgbClr val="000000"/>
                </a:solidFill>
                <a:latin typeface="Consolas" panose="020B0609020204030204" pitchFamily="49" charset="0"/>
              </a:rPr>
              <a:t>GenderType</a:t>
            </a:r>
            <a:r>
              <a:rPr lang="en-US" sz="3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3300" dirty="0" err="1">
                <a:solidFill>
                  <a:srgbClr val="0000FF"/>
                </a:solidFill>
                <a:latin typeface="Consolas" panose="020B0609020204030204" pitchFamily="49" charset="0"/>
              </a:rPr>
              <a:t>Type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33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Consolas" panose="020B0609020204030204" pitchFamily="49" charset="0"/>
              </a:rPr>
              <a:t>Person</a:t>
            </a:r>
            <a:r>
              <a:rPr lang="en-US" sz="33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3300" dirty="0" err="1">
                <a:solidFill>
                  <a:srgbClr val="0000FF"/>
                </a:solidFill>
                <a:latin typeface="Consolas" panose="020B0609020204030204" pitchFamily="49" charset="0"/>
              </a:rPr>
              <a:t>Type</a:t>
            </a:r>
            <a:b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</a:b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E16B62-1E5C-3BB1-2455-78749E7CC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Table Example</a:t>
            </a:r>
          </a:p>
        </p:txBody>
      </p:sp>
    </p:spTree>
    <p:extLst>
      <p:ext uri="{BB962C8B-B14F-4D97-AF65-F5344CB8AC3E}">
        <p14:creationId xmlns:p14="http://schemas.microsoft.com/office/powerpoint/2010/main" val="243298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3A1CEE-28DC-0E62-BA30-6737F0465AC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Sales</a:t>
            </a:r>
            <a:r>
              <a:rPr lang="en-US" sz="18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FF00FF"/>
                </a:solidFill>
                <a:latin typeface="Consolas" panose="020B0609020204030204" pitchFamily="49" charset="0"/>
              </a:rPr>
              <a:t>	SUM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Sales</a:t>
            </a:r>
            <a:r>
              <a:rPr lang="en-US" sz="18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XTNDPRCE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OrderTotal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	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SELECT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SOP10100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SOPTYPE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SOP10200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ITEMNMBR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SOP10200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XTNDPRCE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FROM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	JOIN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</a:p>
          <a:p>
            <a:pPr marL="0" indent="0"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ON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SOPNUMBE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		SOP10100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</a:p>
          <a:p>
            <a:pPr marL="0" indent="0"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AND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SOPTYPE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		SOP10100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SOPTYPE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WHERE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DOCDATE 			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'1/1/2023'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'1/1/2025'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	AND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SOP10100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VOIDSTTS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UNION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ALL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DC4715-7451-41B7-0D74-DC6BE7A2E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SELECT, JOIN, UNION, GROUP BY…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17008-AA69-DFB8-FCF8-E75CDDAE2BAD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SELECT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SOP30200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SOPTYPE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SOP30300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ITEMNMBR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	SOP30300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XTNDPRCE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FROM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	JOIN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SOP30300</a:t>
            </a:r>
          </a:p>
          <a:p>
            <a:pPr marL="0" indent="0"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ON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SOP30300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SOPNUMBE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SOP30200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</a:p>
          <a:p>
            <a:pPr marL="0" indent="0"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AND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SOP30300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SOPTYPE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		SOP30200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SOPTYPE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	WHERE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SOP30200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DOCDATE 			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'1/1/2023'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			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'1/1/2025'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  <a:tabLst>
                <a:tab pos="2286000" algn="l"/>
              </a:tabLst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AND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SOP30200.VOIDSTTS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	)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Sales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JOIN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IV00101</a:t>
            </a:r>
          </a:p>
          <a:p>
            <a:pPr marL="0" indent="0"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ON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IV00101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ITEMNMBR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Sales</a:t>
            </a:r>
            <a:r>
              <a:rPr lang="en-US" sz="18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ITEMNMBR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IV00101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ITEMTYPE 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4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GROUP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BY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Sales</a:t>
            </a:r>
            <a:r>
              <a:rPr lang="en-US" sz="18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SOPNUMBE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HAVING	</a:t>
            </a:r>
            <a:r>
              <a:rPr lang="en-US" sz="1800" dirty="0">
                <a:solidFill>
                  <a:srgbClr val="FF00FF"/>
                </a:solidFill>
                <a:latin typeface="Consolas" panose="020B0609020204030204" pitchFamily="49" charset="0"/>
              </a:rPr>
              <a:t>SUM</a:t>
            </a:r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Sales</a:t>
            </a:r>
            <a:r>
              <a:rPr lang="en-US" sz="18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1800" dirty="0" err="1">
                <a:solidFill>
                  <a:srgbClr val="00000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XTNDPRCE</a:t>
            </a:r>
            <a:r>
              <a:rPr lang="en-US" sz="1800" dirty="0">
                <a:solidFill>
                  <a:srgbClr val="80808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)</a:t>
            </a:r>
            <a:r>
              <a:rPr lang="en-US" sz="1800" dirty="0">
                <a:solidFill>
                  <a:srgbClr val="00000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808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&gt;</a:t>
            </a:r>
            <a:r>
              <a:rPr lang="en-US" sz="1800" dirty="0">
                <a:solidFill>
                  <a:srgbClr val="000000"/>
                </a:solidFill>
                <a:highlight>
                  <a:srgbClr val="C0C0C0"/>
                </a:highlight>
                <a:latin typeface="Consolas" panose="020B0609020204030204" pitchFamily="49" charset="0"/>
              </a:rPr>
              <a:t> 1000</a:t>
            </a:r>
            <a:endParaRPr lang="en-US" dirty="0">
              <a:highlight>
                <a:srgbClr val="C0C0C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403514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2DE75-7391-9DB0-DABF-245C271E4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E41001-52F5-F1AD-9BBD-264358490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"Final" Query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FC4B458-C0B7-551F-C8CE-744E57EC5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5186" y="1068340"/>
            <a:ext cx="5052498" cy="44657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9A46FD4-68CE-D458-5964-D8D8256F8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63" y="1400756"/>
            <a:ext cx="5288738" cy="48162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DDBB62-497D-C666-BAA3-DDBE0BBAE977}"/>
              </a:ext>
            </a:extLst>
          </p:cNvPr>
          <p:cNvSpPr txBox="1"/>
          <p:nvPr/>
        </p:nvSpPr>
        <p:spPr>
          <a:xfrm>
            <a:off x="6389859" y="1577621"/>
            <a:ext cx="4846320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Show all Order Numbers, Order Date, Customer Number, Customer’s Current Names, and Total Prices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E48587-51F1-0888-3889-3379EBAEBE41}"/>
              </a:ext>
            </a:extLst>
          </p:cNvPr>
          <p:cNvSpPr/>
          <p:nvPr/>
        </p:nvSpPr>
        <p:spPr>
          <a:xfrm>
            <a:off x="1616926" y="1336431"/>
            <a:ext cx="4463874" cy="13898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113000-854B-A06B-94B1-302A37A52742}"/>
              </a:ext>
            </a:extLst>
          </p:cNvPr>
          <p:cNvSpPr/>
          <p:nvPr/>
        </p:nvSpPr>
        <p:spPr>
          <a:xfrm>
            <a:off x="6668087" y="4971844"/>
            <a:ext cx="2883877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98028F-DB5E-6C9B-0ED4-F7A0C78476B7}"/>
              </a:ext>
            </a:extLst>
          </p:cNvPr>
          <p:cNvSpPr txBox="1"/>
          <p:nvPr/>
        </p:nvSpPr>
        <p:spPr>
          <a:xfrm>
            <a:off x="7017313" y="4632921"/>
            <a:ext cx="2619609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Where the Total Order is more than $1,000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A1BAB3-9B12-F174-0E5B-BED358810FF8}"/>
              </a:ext>
            </a:extLst>
          </p:cNvPr>
          <p:cNvSpPr/>
          <p:nvPr/>
        </p:nvSpPr>
        <p:spPr>
          <a:xfrm>
            <a:off x="6668087" y="5354719"/>
            <a:ext cx="3221502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1C61FC-B556-6A26-1849-03F14719BD8A}"/>
              </a:ext>
            </a:extLst>
          </p:cNvPr>
          <p:cNvSpPr txBox="1"/>
          <p:nvPr/>
        </p:nvSpPr>
        <p:spPr>
          <a:xfrm>
            <a:off x="4684542" y="4150459"/>
            <a:ext cx="261960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On all non-voided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16DC0A-5ECF-C369-4F78-D47860276914}"/>
              </a:ext>
            </a:extLst>
          </p:cNvPr>
          <p:cNvSpPr/>
          <p:nvPr/>
        </p:nvSpPr>
        <p:spPr>
          <a:xfrm>
            <a:off x="1959000" y="5967322"/>
            <a:ext cx="903775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CC2EDB-664A-DA87-2DF5-C47814806912}"/>
              </a:ext>
            </a:extLst>
          </p:cNvPr>
          <p:cNvSpPr/>
          <p:nvPr/>
        </p:nvSpPr>
        <p:spPr>
          <a:xfrm>
            <a:off x="2302411" y="5219456"/>
            <a:ext cx="2382131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404BBB-A1DC-8419-909D-8F1907481A01}"/>
              </a:ext>
            </a:extLst>
          </p:cNvPr>
          <p:cNvSpPr txBox="1"/>
          <p:nvPr/>
        </p:nvSpPr>
        <p:spPr>
          <a:xfrm>
            <a:off x="4727567" y="3060529"/>
            <a:ext cx="261960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Orders (work and history)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013FE2-562C-D114-8993-F0E00F485CC2}"/>
              </a:ext>
            </a:extLst>
          </p:cNvPr>
          <p:cNvSpPr/>
          <p:nvPr/>
        </p:nvSpPr>
        <p:spPr>
          <a:xfrm>
            <a:off x="7949166" y="3194150"/>
            <a:ext cx="2619609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BB2655-AA97-F1CF-E617-9A56FAD279C7}"/>
              </a:ext>
            </a:extLst>
          </p:cNvPr>
          <p:cNvSpPr/>
          <p:nvPr/>
        </p:nvSpPr>
        <p:spPr>
          <a:xfrm>
            <a:off x="1959000" y="5005474"/>
            <a:ext cx="2625424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2CEC99-78EE-DAA2-F856-4695278B8915}"/>
              </a:ext>
            </a:extLst>
          </p:cNvPr>
          <p:cNvSpPr/>
          <p:nvPr/>
        </p:nvSpPr>
        <p:spPr>
          <a:xfrm>
            <a:off x="8110023" y="3415779"/>
            <a:ext cx="2619609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5C7DFA-783D-10C4-EAA5-DA0A9C843984}"/>
              </a:ext>
            </a:extLst>
          </p:cNvPr>
          <p:cNvSpPr txBox="1"/>
          <p:nvPr/>
        </p:nvSpPr>
        <p:spPr>
          <a:xfrm>
            <a:off x="4894577" y="3471221"/>
            <a:ext cx="206311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Over a specified Date Range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F1B1948-0EA2-62AB-A5D3-C78871323A41}"/>
              </a:ext>
            </a:extLst>
          </p:cNvPr>
          <p:cNvSpPr/>
          <p:nvPr/>
        </p:nvSpPr>
        <p:spPr>
          <a:xfrm>
            <a:off x="8305765" y="3599546"/>
            <a:ext cx="3388033" cy="424763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B210F5-8C6B-1CCC-E109-C0CA91ACF81E}"/>
              </a:ext>
            </a:extLst>
          </p:cNvPr>
          <p:cNvSpPr/>
          <p:nvPr/>
        </p:nvSpPr>
        <p:spPr>
          <a:xfrm>
            <a:off x="2302411" y="5434619"/>
            <a:ext cx="3388033" cy="424763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574DFB-3161-4FB6-BE96-DF4D17C2B842}"/>
              </a:ext>
            </a:extLst>
          </p:cNvPr>
          <p:cNvSpPr txBox="1"/>
          <p:nvPr/>
        </p:nvSpPr>
        <p:spPr>
          <a:xfrm>
            <a:off x="6800219" y="4557524"/>
            <a:ext cx="2619609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of Non-Service Items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6D9B733-13BD-8943-7A35-03D44EB164CD}"/>
              </a:ext>
            </a:extLst>
          </p:cNvPr>
          <p:cNvSpPr/>
          <p:nvPr/>
        </p:nvSpPr>
        <p:spPr>
          <a:xfrm>
            <a:off x="2683715" y="4062983"/>
            <a:ext cx="1119028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D98C1A8-EC9D-422C-3C00-4759D66BBFCE}"/>
              </a:ext>
            </a:extLst>
          </p:cNvPr>
          <p:cNvSpPr/>
          <p:nvPr/>
        </p:nvSpPr>
        <p:spPr>
          <a:xfrm>
            <a:off x="8648952" y="2244253"/>
            <a:ext cx="328134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4B96526-1544-7600-4450-749B93DD49B4}"/>
              </a:ext>
            </a:extLst>
          </p:cNvPr>
          <p:cNvSpPr/>
          <p:nvPr/>
        </p:nvSpPr>
        <p:spPr>
          <a:xfrm>
            <a:off x="1616926" y="2510813"/>
            <a:ext cx="1873760" cy="237788"/>
          </a:xfrm>
          <a:prstGeom prst="rect">
            <a:avLst/>
          </a:prstGeom>
          <a:solidFill>
            <a:srgbClr val="FFFF00">
              <a:alpha val="19000"/>
            </a:srgbClr>
          </a:soli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93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5" grpId="0" animBg="1"/>
      <p:bldP spid="5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7143E-60A0-61DF-D714-2C2DC07E5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D81D52-5E96-CF83-0CAA-02CAFECCF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1701889"/>
            <a:ext cx="5595005" cy="2710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WHERE	(X=10) OR (X=17)</a:t>
            </a:r>
          </a:p>
          <a:p>
            <a:pPr marL="0" indent="0">
              <a:buNone/>
            </a:pPr>
            <a:r>
              <a:rPr lang="en-US" dirty="0"/>
              <a:t>WHERE	(X=10) OR (Y=10)</a:t>
            </a:r>
          </a:p>
          <a:p>
            <a:pPr marL="0" indent="0">
              <a:buNone/>
            </a:pPr>
            <a:r>
              <a:rPr lang="en-US" dirty="0"/>
              <a:t>WHERE	(DT &gt;= '1/1/2024')</a:t>
            </a:r>
          </a:p>
          <a:p>
            <a:pPr marL="0" indent="0">
              <a:buNone/>
            </a:pPr>
            <a:r>
              <a:rPr lang="en-US" dirty="0"/>
              <a:t>	AND	(DT &lt;= '12/1/2024')</a:t>
            </a:r>
          </a:p>
          <a:p>
            <a:pPr marL="0" indent="0">
              <a:buNone/>
            </a:pPr>
            <a:r>
              <a:rPr lang="en-US" dirty="0"/>
              <a:t>WHERE	ABS(Amount) &gt; 1000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B6D209-5A8A-EAD6-AA12-142F0139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tips (Table names removed)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C7D7FD9D-48BA-2D14-EA35-1782CB7D6C1A}"/>
              </a:ext>
            </a:extLst>
          </p:cNvPr>
          <p:cNvSpPr txBox="1">
            <a:spLocks/>
          </p:cNvSpPr>
          <p:nvPr/>
        </p:nvSpPr>
        <p:spPr>
          <a:xfrm>
            <a:off x="6085260" y="1701889"/>
            <a:ext cx="5595005" cy="28839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WHERE	X IN (10, 17)</a:t>
            </a:r>
          </a:p>
          <a:p>
            <a:pPr marL="0" indent="0">
              <a:buNone/>
            </a:pPr>
            <a:r>
              <a:rPr lang="en-US" dirty="0"/>
              <a:t>WHERE	10 IN (X, Y)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WHERE	DT BETWEEN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	'1/1/2024' AND '12/1/2024'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WHERE	(Amount &lt; 1000)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	OR	(Amount &gt; 1000)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03FFF8E5-55D4-6A9A-DA42-3F12D0F26043}"/>
              </a:ext>
            </a:extLst>
          </p:cNvPr>
          <p:cNvSpPr txBox="1">
            <a:spLocks/>
          </p:cNvSpPr>
          <p:nvPr/>
        </p:nvSpPr>
        <p:spPr>
          <a:xfrm>
            <a:off x="375033" y="4516010"/>
            <a:ext cx="11092781" cy="15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WHERE	COL LIKE '_</a:t>
            </a:r>
            <a:r>
              <a:rPr lang="en-US" dirty="0" err="1"/>
              <a:t>Some%Value</a:t>
            </a:r>
            <a:r>
              <a:rPr lang="en-US" dirty="0"/>
              <a:t>%' – Wild card searches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WHERE	COL = '</a:t>
            </a:r>
            <a:r>
              <a:rPr lang="en-US" dirty="0" err="1"/>
              <a:t>CaseMatters</a:t>
            </a:r>
            <a:r>
              <a:rPr lang="en-US" dirty="0"/>
              <a:t>' COLLATE SQL_Latin1_General_CP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		-- Case Sensitive Comparisons</a:t>
            </a:r>
          </a:p>
        </p:txBody>
      </p:sp>
    </p:spTree>
    <p:extLst>
      <p:ext uri="{BB962C8B-B14F-4D97-AF65-F5344CB8AC3E}">
        <p14:creationId xmlns:p14="http://schemas.microsoft.com/office/powerpoint/2010/main" val="36047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  <p:bldP spid="4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F3C96-EBD8-1BEA-5DF4-F88E44D6B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12BDCF-4C44-5E58-8BAD-178C62F7A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2463874"/>
            <a:ext cx="5595005" cy="3603082"/>
          </a:xfrm>
        </p:spPr>
        <p:txBody>
          <a:bodyPr/>
          <a:lstStyle/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SELECT	A.X</a:t>
            </a:r>
          </a:p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FROM	A</a:t>
            </a:r>
          </a:p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WHERE	A.X NOT IN</a:t>
            </a:r>
          </a:p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	(</a:t>
            </a:r>
          </a:p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		SELECT	B.X</a:t>
            </a:r>
          </a:p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		FROM	B</a:t>
            </a:r>
          </a:p>
          <a:p>
            <a:pPr marL="0" indent="0">
              <a:buNone/>
              <a:tabLst>
                <a:tab pos="1371600" algn="l"/>
              </a:tabLst>
            </a:pPr>
            <a:r>
              <a:rPr lang="en-US" dirty="0"/>
              <a:t>	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8DAB76-4C1D-5796-53D5-ED36E2E2F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tips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94FEF47-76DE-1169-30CC-79520F53B06C}"/>
              </a:ext>
            </a:extLst>
          </p:cNvPr>
          <p:cNvSpPr txBox="1">
            <a:spLocks/>
          </p:cNvSpPr>
          <p:nvPr/>
        </p:nvSpPr>
        <p:spPr>
          <a:xfrm>
            <a:off x="6085260" y="2463874"/>
            <a:ext cx="5889026" cy="3682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SELECT	A.X</a:t>
            </a:r>
          </a:p>
          <a:p>
            <a:pPr marL="0" indent="0">
              <a:buNone/>
            </a:pPr>
            <a:r>
              <a:rPr lang="en-US" dirty="0"/>
              <a:t>FROM	B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LEFT JOIN	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	ON	B.X = B.X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WHERE	B.X IS NULL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ANOTHER Venn diagram??    Really?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E5394FC-AE8C-9C34-6E02-0EBE733E749F}"/>
              </a:ext>
            </a:extLst>
          </p:cNvPr>
          <p:cNvGrpSpPr/>
          <p:nvPr/>
        </p:nvGrpSpPr>
        <p:grpSpPr>
          <a:xfrm>
            <a:off x="5929085" y="248680"/>
            <a:ext cx="3287485" cy="2124405"/>
            <a:chOff x="7301451" y="2699042"/>
            <a:chExt cx="4474754" cy="288391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C78B6C6-F547-97A3-F39F-666B657C119A}"/>
                </a:ext>
              </a:extLst>
            </p:cNvPr>
            <p:cNvSpPr/>
            <p:nvPr/>
          </p:nvSpPr>
          <p:spPr>
            <a:xfrm>
              <a:off x="8998312" y="3001091"/>
              <a:ext cx="1081030" cy="2279816"/>
            </a:xfrm>
            <a:custGeom>
              <a:avLst/>
              <a:gdLst>
                <a:gd name="connsiteX0" fmla="*/ 540515 w 1081030"/>
                <a:gd name="connsiteY0" fmla="*/ 0 h 2279816"/>
                <a:gd name="connsiteX1" fmla="*/ 575583 w 1081030"/>
                <a:gd name="connsiteY1" fmla="*/ 27224 h 2279816"/>
                <a:gd name="connsiteX2" fmla="*/ 1081030 w 1081030"/>
                <a:gd name="connsiteY2" fmla="*/ 1139908 h 2279816"/>
                <a:gd name="connsiteX3" fmla="*/ 575583 w 1081030"/>
                <a:gd name="connsiteY3" fmla="*/ 2252592 h 2279816"/>
                <a:gd name="connsiteX4" fmla="*/ 540515 w 1081030"/>
                <a:gd name="connsiteY4" fmla="*/ 2279816 h 2279816"/>
                <a:gd name="connsiteX5" fmla="*/ 505447 w 1081030"/>
                <a:gd name="connsiteY5" fmla="*/ 2252592 h 2279816"/>
                <a:gd name="connsiteX6" fmla="*/ 0 w 1081030"/>
                <a:gd name="connsiteY6" fmla="*/ 1139908 h 2279816"/>
                <a:gd name="connsiteX7" fmla="*/ 505447 w 1081030"/>
                <a:gd name="connsiteY7" fmla="*/ 27224 h 2279816"/>
                <a:gd name="connsiteX8" fmla="*/ 540515 w 1081030"/>
                <a:gd name="connsiteY8" fmla="*/ 0 h 227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1030" h="2279816">
                  <a:moveTo>
                    <a:pt x="540515" y="0"/>
                  </a:moveTo>
                  <a:lnTo>
                    <a:pt x="575583" y="27224"/>
                  </a:lnTo>
                  <a:cubicBezTo>
                    <a:pt x="884272" y="291700"/>
                    <a:pt x="1081030" y="691949"/>
                    <a:pt x="1081030" y="1139908"/>
                  </a:cubicBezTo>
                  <a:cubicBezTo>
                    <a:pt x="1081030" y="1587867"/>
                    <a:pt x="884272" y="1988116"/>
                    <a:pt x="575583" y="2252592"/>
                  </a:cubicBezTo>
                  <a:lnTo>
                    <a:pt x="540515" y="2279816"/>
                  </a:lnTo>
                  <a:lnTo>
                    <a:pt x="505447" y="2252592"/>
                  </a:lnTo>
                  <a:cubicBezTo>
                    <a:pt x="196758" y="1988116"/>
                    <a:pt x="0" y="1587867"/>
                    <a:pt x="0" y="1139908"/>
                  </a:cubicBezTo>
                  <a:cubicBezTo>
                    <a:pt x="0" y="691949"/>
                    <a:pt x="196758" y="291700"/>
                    <a:pt x="505447" y="27224"/>
                  </a:cubicBezTo>
                  <a:lnTo>
                    <a:pt x="540515" y="0"/>
                  </a:lnTo>
                  <a:close/>
                </a:path>
              </a:pathLst>
            </a:cu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DDE2293-F5F8-2A97-BD34-811F109F4EEA}"/>
                </a:ext>
              </a:extLst>
            </p:cNvPr>
            <p:cNvSpPr/>
            <p:nvPr/>
          </p:nvSpPr>
          <p:spPr>
            <a:xfrm>
              <a:off x="7301451" y="2699042"/>
              <a:ext cx="2237377" cy="2883914"/>
            </a:xfrm>
            <a:custGeom>
              <a:avLst/>
              <a:gdLst>
                <a:gd name="connsiteX0" fmla="*/ 1388946 w 2237377"/>
                <a:gd name="connsiteY0" fmla="*/ 0 h 2883914"/>
                <a:gd name="connsiteX1" fmla="*/ 2165519 w 2237377"/>
                <a:gd name="connsiteY1" fmla="*/ 246264 h 2883914"/>
                <a:gd name="connsiteX2" fmla="*/ 2237377 w 2237377"/>
                <a:gd name="connsiteY2" fmla="*/ 302049 h 2883914"/>
                <a:gd name="connsiteX3" fmla="*/ 2202309 w 2237377"/>
                <a:gd name="connsiteY3" fmla="*/ 329273 h 2883914"/>
                <a:gd name="connsiteX4" fmla="*/ 1696862 w 2237377"/>
                <a:gd name="connsiteY4" fmla="*/ 1441957 h 2883914"/>
                <a:gd name="connsiteX5" fmla="*/ 2202309 w 2237377"/>
                <a:gd name="connsiteY5" fmla="*/ 2554641 h 2883914"/>
                <a:gd name="connsiteX6" fmla="*/ 2237377 w 2237377"/>
                <a:gd name="connsiteY6" fmla="*/ 2581865 h 2883914"/>
                <a:gd name="connsiteX7" fmla="*/ 2165519 w 2237377"/>
                <a:gd name="connsiteY7" fmla="*/ 2637650 h 2883914"/>
                <a:gd name="connsiteX8" fmla="*/ 1388946 w 2237377"/>
                <a:gd name="connsiteY8" fmla="*/ 2883914 h 2883914"/>
                <a:gd name="connsiteX9" fmla="*/ 0 w 2237377"/>
                <a:gd name="connsiteY9" fmla="*/ 1441957 h 2883914"/>
                <a:gd name="connsiteX10" fmla="*/ 1388946 w 2237377"/>
                <a:gd name="connsiteY10" fmla="*/ 0 h 288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7377" h="2883914">
                  <a:moveTo>
                    <a:pt x="1388946" y="0"/>
                  </a:moveTo>
                  <a:cubicBezTo>
                    <a:pt x="1676606" y="0"/>
                    <a:pt x="1943842" y="90786"/>
                    <a:pt x="2165519" y="246264"/>
                  </a:cubicBezTo>
                  <a:lnTo>
                    <a:pt x="2237377" y="302049"/>
                  </a:lnTo>
                  <a:lnTo>
                    <a:pt x="2202309" y="329273"/>
                  </a:lnTo>
                  <a:cubicBezTo>
                    <a:pt x="1893620" y="593749"/>
                    <a:pt x="1696862" y="993998"/>
                    <a:pt x="1696862" y="1441957"/>
                  </a:cubicBezTo>
                  <a:cubicBezTo>
                    <a:pt x="1696862" y="1889916"/>
                    <a:pt x="1893620" y="2290165"/>
                    <a:pt x="2202309" y="2554641"/>
                  </a:cubicBezTo>
                  <a:lnTo>
                    <a:pt x="2237377" y="2581865"/>
                  </a:lnTo>
                  <a:lnTo>
                    <a:pt x="2165519" y="2637650"/>
                  </a:lnTo>
                  <a:cubicBezTo>
                    <a:pt x="1943842" y="2793129"/>
                    <a:pt x="1676606" y="2883914"/>
                    <a:pt x="1388946" y="2883914"/>
                  </a:cubicBezTo>
                  <a:cubicBezTo>
                    <a:pt x="621852" y="2883914"/>
                    <a:pt x="0" y="2238328"/>
                    <a:pt x="0" y="1441957"/>
                  </a:cubicBezTo>
                  <a:cubicBezTo>
                    <a:pt x="0" y="645586"/>
                    <a:pt x="621852" y="0"/>
                    <a:pt x="1388946" y="0"/>
                  </a:cubicBezTo>
                  <a:close/>
                </a:path>
              </a:pathLst>
            </a:custGeom>
            <a:solidFill>
              <a:srgbClr val="00B0F0"/>
            </a:solidFill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FEECF5-8839-F029-6F00-316C296A6D0F}"/>
                </a:ext>
              </a:extLst>
            </p:cNvPr>
            <p:cNvSpPr/>
            <p:nvPr/>
          </p:nvSpPr>
          <p:spPr>
            <a:xfrm>
              <a:off x="9538828" y="2699042"/>
              <a:ext cx="2237377" cy="2883914"/>
            </a:xfrm>
            <a:custGeom>
              <a:avLst/>
              <a:gdLst>
                <a:gd name="connsiteX0" fmla="*/ 848431 w 2237377"/>
                <a:gd name="connsiteY0" fmla="*/ 0 h 2883914"/>
                <a:gd name="connsiteX1" fmla="*/ 2237377 w 2237377"/>
                <a:gd name="connsiteY1" fmla="*/ 1441957 h 2883914"/>
                <a:gd name="connsiteX2" fmla="*/ 848431 w 2237377"/>
                <a:gd name="connsiteY2" fmla="*/ 2883914 h 2883914"/>
                <a:gd name="connsiteX3" fmla="*/ 71858 w 2237377"/>
                <a:gd name="connsiteY3" fmla="*/ 2637650 h 2883914"/>
                <a:gd name="connsiteX4" fmla="*/ 0 w 2237377"/>
                <a:gd name="connsiteY4" fmla="*/ 2581865 h 2883914"/>
                <a:gd name="connsiteX5" fmla="*/ 35068 w 2237377"/>
                <a:gd name="connsiteY5" fmla="*/ 2554641 h 2883914"/>
                <a:gd name="connsiteX6" fmla="*/ 540515 w 2237377"/>
                <a:gd name="connsiteY6" fmla="*/ 1441957 h 2883914"/>
                <a:gd name="connsiteX7" fmla="*/ 35068 w 2237377"/>
                <a:gd name="connsiteY7" fmla="*/ 329273 h 2883914"/>
                <a:gd name="connsiteX8" fmla="*/ 0 w 2237377"/>
                <a:gd name="connsiteY8" fmla="*/ 302049 h 2883914"/>
                <a:gd name="connsiteX9" fmla="*/ 71858 w 2237377"/>
                <a:gd name="connsiteY9" fmla="*/ 246264 h 2883914"/>
                <a:gd name="connsiteX10" fmla="*/ 848431 w 2237377"/>
                <a:gd name="connsiteY10" fmla="*/ 0 h 288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37377" h="2883914">
                  <a:moveTo>
                    <a:pt x="848431" y="0"/>
                  </a:moveTo>
                  <a:cubicBezTo>
                    <a:pt x="1615525" y="0"/>
                    <a:pt x="2237377" y="645586"/>
                    <a:pt x="2237377" y="1441957"/>
                  </a:cubicBezTo>
                  <a:cubicBezTo>
                    <a:pt x="2237377" y="2238328"/>
                    <a:pt x="1615525" y="2883914"/>
                    <a:pt x="848431" y="2883914"/>
                  </a:cubicBezTo>
                  <a:cubicBezTo>
                    <a:pt x="560771" y="2883914"/>
                    <a:pt x="293535" y="2793129"/>
                    <a:pt x="71858" y="2637650"/>
                  </a:cubicBezTo>
                  <a:lnTo>
                    <a:pt x="0" y="2581865"/>
                  </a:lnTo>
                  <a:lnTo>
                    <a:pt x="35068" y="2554641"/>
                  </a:lnTo>
                  <a:cubicBezTo>
                    <a:pt x="343757" y="2290165"/>
                    <a:pt x="540515" y="1889916"/>
                    <a:pt x="540515" y="1441957"/>
                  </a:cubicBezTo>
                  <a:cubicBezTo>
                    <a:pt x="540515" y="993998"/>
                    <a:pt x="343757" y="593749"/>
                    <a:pt x="35068" y="329273"/>
                  </a:cubicBezTo>
                  <a:lnTo>
                    <a:pt x="0" y="302049"/>
                  </a:lnTo>
                  <a:lnTo>
                    <a:pt x="71858" y="246264"/>
                  </a:lnTo>
                  <a:cubicBezTo>
                    <a:pt x="293535" y="90786"/>
                    <a:pt x="560771" y="0"/>
                    <a:pt x="848431" y="0"/>
                  </a:cubicBezTo>
                  <a:close/>
                </a:path>
              </a:pathLst>
            </a:custGeom>
            <a:noFill/>
            <a:effectLst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0EC0466-F725-9714-3680-AF76F177A713}"/>
                </a:ext>
              </a:extLst>
            </p:cNvPr>
            <p:cNvSpPr txBox="1"/>
            <p:nvPr/>
          </p:nvSpPr>
          <p:spPr>
            <a:xfrm>
              <a:off x="8176311" y="3619575"/>
              <a:ext cx="720345" cy="960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/>
                <a:t>A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889BE0C-26FE-9C39-FE92-FE646905C407}"/>
                </a:ext>
              </a:extLst>
            </p:cNvPr>
            <p:cNvSpPr txBox="1"/>
            <p:nvPr/>
          </p:nvSpPr>
          <p:spPr>
            <a:xfrm>
              <a:off x="10282650" y="3619576"/>
              <a:ext cx="720345" cy="960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063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0FAFC-D3B2-B9D6-9E6C-4A584E2A9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D2D299-F798-8FDA-1548-F1D50B478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1701889"/>
            <a:ext cx="5595005" cy="46634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SELECT	</a:t>
            </a:r>
            <a:r>
              <a:rPr lang="en-US" dirty="0" err="1"/>
              <a:t>OrderNumber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		Customer,</a:t>
            </a:r>
          </a:p>
          <a:p>
            <a:pPr marL="0" indent="0">
              <a:buNone/>
            </a:pPr>
            <a:r>
              <a:rPr lang="en-US" dirty="0"/>
              <a:t>		COUNT(*) AS Orders</a:t>
            </a:r>
          </a:p>
          <a:p>
            <a:pPr marL="0" indent="0">
              <a:buNone/>
            </a:pPr>
            <a:r>
              <a:rPr lang="en-US" dirty="0"/>
              <a:t>FROM	Table1</a:t>
            </a:r>
          </a:p>
          <a:p>
            <a:pPr marL="0" indent="0">
              <a:buNone/>
            </a:pPr>
            <a:r>
              <a:rPr lang="en-US" dirty="0"/>
              <a:t>GROUP BY	</a:t>
            </a:r>
            <a:r>
              <a:rPr lang="en-US" dirty="0" err="1"/>
              <a:t>OrderNumber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		Customer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2821B9-79B7-01CC-75E5-69E004B79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BY tips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E372923-0224-E0E9-8EC0-E0703806DF41}"/>
              </a:ext>
            </a:extLst>
          </p:cNvPr>
          <p:cNvSpPr txBox="1">
            <a:spLocks/>
          </p:cNvSpPr>
          <p:nvPr/>
        </p:nvSpPr>
        <p:spPr>
          <a:xfrm>
            <a:off x="6085260" y="1701889"/>
            <a:ext cx="5595005" cy="466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SELECT	</a:t>
            </a:r>
            <a:r>
              <a:rPr lang="en-US" dirty="0" err="1"/>
              <a:t>OrderNumber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		MIN(Customer) AS 			Customer,</a:t>
            </a:r>
          </a:p>
          <a:p>
            <a:pPr marL="0" indent="0">
              <a:buNone/>
            </a:pPr>
            <a:r>
              <a:rPr lang="en-US" dirty="0"/>
              <a:t>		COUNT(*) AS Orders</a:t>
            </a:r>
          </a:p>
          <a:p>
            <a:pPr marL="0" indent="0">
              <a:buNone/>
            </a:pPr>
            <a:r>
              <a:rPr lang="en-US" dirty="0"/>
              <a:t>FROM	Table1</a:t>
            </a:r>
          </a:p>
          <a:p>
            <a:pPr marL="0" indent="0">
              <a:buNone/>
            </a:pPr>
            <a:r>
              <a:rPr lang="en-US" dirty="0"/>
              <a:t>GROUP BY	</a:t>
            </a:r>
            <a:r>
              <a:rPr lang="en-US" dirty="0" err="1"/>
              <a:t>OrderNumber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4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B2B9E-F408-5F88-1EA7-5D5447654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999385-BE27-1AE0-827F-EB0B0894A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GROUP BY	SOPNUMBE</a:t>
            </a:r>
          </a:p>
          <a:p>
            <a:pPr marL="0" indent="0">
              <a:buNone/>
            </a:pPr>
            <a:r>
              <a:rPr lang="en-US" dirty="0"/>
              <a:t>HAVING	MIN(CUSTNMBR) &lt;&gt; MAX(CUSTNMBR)</a:t>
            </a:r>
          </a:p>
          <a:p>
            <a:pPr marL="457200" lvl="1" indent="0">
              <a:buNone/>
            </a:pPr>
            <a:r>
              <a:rPr lang="en-US" sz="2800" dirty="0"/>
              <a:t>Returns records where CUSTNMBR is not being </a:t>
            </a:r>
            <a:r>
              <a:rPr lang="en-US" sz="2800" dirty="0" err="1"/>
              <a:t>GROUPed</a:t>
            </a:r>
            <a:r>
              <a:rPr lang="en-US" sz="2800" dirty="0"/>
              <a:t> BY and you assume it would have the same value for the entire group, but it doesn't.  This example should return 0 rows.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5E318B-CB1E-AA4F-AE1C-23EB8E89C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HAVING tips</a:t>
            </a:r>
          </a:p>
        </p:txBody>
      </p:sp>
    </p:spTree>
    <p:extLst>
      <p:ext uri="{BB962C8B-B14F-4D97-AF65-F5344CB8AC3E}">
        <p14:creationId xmlns:p14="http://schemas.microsoft.com/office/powerpoint/2010/main" val="16779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0FAFC-D3B2-B9D6-9E6C-4A584E2A9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2821B9-79B7-01CC-75E5-69E004B79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Views tips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E5E0D75-5B22-B986-8FC0-B690D88B0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1701800"/>
            <a:ext cx="11382375" cy="4664075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SELECT	name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FROM	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tables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WHERE	name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LIKE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</a:rPr>
              <a:t>'IVR%5'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008000"/>
                </a:solidFill>
                <a:latin typeface="Consolas" panose="020B0609020204030204" pitchFamily="49" charset="0"/>
              </a:rPr>
              <a:t>-- to find the IVR0015 table</a:t>
            </a:r>
          </a:p>
          <a:p>
            <a:pPr marL="0" indent="0">
              <a:buNone/>
              <a:tabLst>
                <a:tab pos="1371600" algn="l"/>
              </a:tabLst>
            </a:pPr>
            <a:endParaRPr lang="en-US" sz="12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SELECT	</a:t>
            </a:r>
            <a:r>
              <a:rPr lang="en-US" sz="2400" dirty="0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FF00"/>
                </a:solidFill>
                <a:latin typeface="Consolas" panose="020B0609020204030204" pitchFamily="49" charset="0"/>
              </a:rPr>
              <a:t>tables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name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FROM	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tables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JOIN	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columns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  ON	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columns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FF00FF"/>
                </a:solidFill>
                <a:latin typeface="Consolas" panose="020B0609020204030204" pitchFamily="49" charset="0"/>
              </a:rPr>
              <a:t>object_id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00FF00"/>
                </a:solidFill>
                <a:latin typeface="Consolas" panose="020B0609020204030204" pitchFamily="49" charset="0"/>
              </a:rPr>
              <a:t>tables</a:t>
            </a:r>
            <a:r>
              <a:rPr lang="en-US" sz="24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 err="1">
                <a:solidFill>
                  <a:srgbClr val="FF00FF"/>
                </a:solidFill>
                <a:latin typeface="Consolas" panose="020B0609020204030204" pitchFamily="49" charset="0"/>
              </a:rPr>
              <a:t>object_id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  <a:tabLst>
                <a:tab pos="1371600" algn="l"/>
              </a:tabLst>
            </a:pP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WHERE	</a:t>
            </a:r>
            <a:r>
              <a:rPr lang="en-US" sz="2400" dirty="0">
                <a:solidFill>
                  <a:srgbClr val="00FF00"/>
                </a:solidFill>
                <a:latin typeface="Consolas" panose="020B0609020204030204" pitchFamily="49" charset="0"/>
              </a:rPr>
              <a:t>sys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FF00"/>
                </a:solidFill>
                <a:latin typeface="Consolas" panose="020B0609020204030204" pitchFamily="49" charset="0"/>
              </a:rPr>
              <a:t>columns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US" sz="2400" dirty="0">
                <a:solidFill>
                  <a:srgbClr val="0000FF"/>
                </a:solidFill>
                <a:latin typeface="Consolas" panose="020B0609020204030204" pitchFamily="49" charset="0"/>
              </a:rPr>
              <a:t>name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Consolas" panose="020B0609020204030204" pitchFamily="49" charset="0"/>
              </a:rPr>
              <a:t>'SOPNUMBE'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400" dirty="0">
                <a:solidFill>
                  <a:srgbClr val="008000"/>
                </a:solidFill>
                <a:latin typeface="Consolas" panose="020B0609020204030204" pitchFamily="49" charset="0"/>
              </a:rPr>
              <a:t>–- found in 106 tables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0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5A030-2E06-EC56-923A-CA47E744C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A8F634-FD4C-614A-EB9D-23621FB58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Database</a:t>
            </a:r>
          </a:p>
        </p:txBody>
      </p:sp>
      <p:pic>
        <p:nvPicPr>
          <p:cNvPr id="5" name="Picture 2" descr="C:\Documents and Settings\John\My Documents\My Pictures\Database\puzzle.gif">
            <a:extLst>
              <a:ext uri="{FF2B5EF4-FFF2-40B4-BE49-F238E27FC236}">
                <a16:creationId xmlns:a16="http://schemas.microsoft.com/office/drawing/2014/main" id="{7CD31D56-F7F7-DC0B-3AB6-2B21762C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7805" y="1215769"/>
            <a:ext cx="8229600" cy="5355874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DCEE6F-D16F-E8A7-3AA8-2CEA0D8D03B7}"/>
              </a:ext>
            </a:extLst>
          </p:cNvPr>
          <p:cNvSpPr txBox="1"/>
          <p:nvPr/>
        </p:nvSpPr>
        <p:spPr>
          <a:xfrm rot="20875190">
            <a:off x="5139198" y="1647987"/>
            <a:ext cx="1286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Views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8026ED-1040-8DC1-C074-7ED143B8840E}"/>
              </a:ext>
            </a:extLst>
          </p:cNvPr>
          <p:cNvSpPr txBox="1"/>
          <p:nvPr/>
        </p:nvSpPr>
        <p:spPr>
          <a:xfrm>
            <a:off x="2495005" y="4416169"/>
            <a:ext cx="246706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Stored</a:t>
            </a:r>
          </a:p>
          <a:p>
            <a:pPr algn="ctr"/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Procedures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71C60B-EFC2-89C9-C783-95F233704456}"/>
              </a:ext>
            </a:extLst>
          </p:cNvPr>
          <p:cNvSpPr txBox="1"/>
          <p:nvPr/>
        </p:nvSpPr>
        <p:spPr>
          <a:xfrm rot="17398747">
            <a:off x="7499749" y="3256794"/>
            <a:ext cx="16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46E47F-1A9E-74AD-E85B-C5A027195153}"/>
              </a:ext>
            </a:extLst>
          </p:cNvPr>
          <p:cNvSpPr txBox="1"/>
          <p:nvPr/>
        </p:nvSpPr>
        <p:spPr>
          <a:xfrm rot="1021490">
            <a:off x="4861391" y="4938651"/>
            <a:ext cx="2002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Functions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C37E5F6-C6D3-7776-C949-72E0FAB52CA5}"/>
              </a:ext>
            </a:extLst>
          </p:cNvPr>
          <p:cNvGrpSpPr/>
          <p:nvPr/>
        </p:nvGrpSpPr>
        <p:grpSpPr>
          <a:xfrm>
            <a:off x="4879876" y="2290126"/>
            <a:ext cx="3048000" cy="2667000"/>
            <a:chOff x="3276600" y="2438400"/>
            <a:chExt cx="3048000" cy="2667000"/>
          </a:xfrm>
        </p:grpSpPr>
        <p:pic>
          <p:nvPicPr>
            <p:cNvPr id="11" name="Picture 3" descr="C:\Documents and Settings\John\My Documents\My Pictures\Database\PuzzlePiece.gif">
              <a:extLst>
                <a:ext uri="{FF2B5EF4-FFF2-40B4-BE49-F238E27FC236}">
                  <a16:creationId xmlns:a16="http://schemas.microsoft.com/office/drawing/2014/main" id="{A70F6D05-A3AF-38BE-5372-6C972630EF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76600" y="2438400"/>
              <a:ext cx="3048000" cy="2667000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2A4E3CB-7D59-AF36-25C1-3953C6F6571E}"/>
                </a:ext>
              </a:extLst>
            </p:cNvPr>
            <p:cNvSpPr txBox="1"/>
            <p:nvPr/>
          </p:nvSpPr>
          <p:spPr>
            <a:xfrm>
              <a:off x="3962400" y="3352800"/>
              <a:ext cx="174278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>
                  <a:solidFill>
                    <a:schemeClr val="bg1"/>
                  </a:solidFill>
                </a:rPr>
                <a:t>Tables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3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0FAFC-D3B2-B9D6-9E6C-4A584E2A9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D2D299-F798-8FDA-1548-F1D50B478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1364343"/>
            <a:ext cx="11381889" cy="4979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Keep your fingers on the keyboard and off the mouse</a:t>
            </a:r>
            <a:endParaRPr lang="en-US" dirty="0"/>
          </a:p>
          <a:p>
            <a:pPr marL="0" indent="0">
              <a:buNone/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	https://learn.microsoft.com/en-us/sql/ssms/sql-server-management-studio-keyboard-shortcuts</a:t>
            </a:r>
          </a:p>
          <a:p>
            <a:pPr marL="0" indent="0">
              <a:buNone/>
            </a:pPr>
            <a:r>
              <a:rPr lang="en-US" dirty="0"/>
              <a:t>Highlight text to only execute that part of the query</a:t>
            </a:r>
          </a:p>
          <a:p>
            <a:pPr marL="0" indent="0">
              <a:buNone/>
            </a:pPr>
            <a:r>
              <a:rPr lang="en-US" dirty="0"/>
              <a:t>Shift + Alt + Enter to make the window full screen</a:t>
            </a:r>
          </a:p>
          <a:p>
            <a:pPr marL="0" indent="0">
              <a:buNone/>
            </a:pPr>
            <a:r>
              <a:rPr lang="en-US" dirty="0"/>
              <a:t>Ctrl + R to hide/show the results window</a:t>
            </a:r>
          </a:p>
          <a:p>
            <a:pPr marL="0" indent="0">
              <a:buNone/>
            </a:pPr>
            <a:r>
              <a:rPr lang="en-US" dirty="0"/>
              <a:t>Alt + </a:t>
            </a:r>
            <a:r>
              <a:rPr lang="en-US" dirty="0">
                <a:latin typeface="Wingdings" panose="05000000000000000000" pitchFamily="2" charset="2"/>
              </a:rPr>
              <a:t>á</a:t>
            </a:r>
            <a:r>
              <a:rPr lang="en-US" dirty="0"/>
              <a:t> or Alt + </a:t>
            </a:r>
            <a:r>
              <a:rPr lang="en-US" dirty="0">
                <a:latin typeface="Wingdings" panose="05000000000000000000" pitchFamily="2" charset="2"/>
              </a:rPr>
              <a:t>â</a:t>
            </a:r>
            <a:r>
              <a:rPr lang="en-US" dirty="0"/>
              <a:t> to move the current line or block up or down</a:t>
            </a:r>
          </a:p>
          <a:p>
            <a:pPr marL="0" indent="0">
              <a:buNone/>
            </a:pPr>
            <a:r>
              <a:rPr lang="en-US" dirty="0"/>
              <a:t>Alt key while highlighting to highlight a rectangle of text</a:t>
            </a:r>
          </a:p>
          <a:p>
            <a:pPr marL="0" indent="0">
              <a:buNone/>
            </a:pPr>
            <a:r>
              <a:rPr lang="en-US" dirty="0"/>
              <a:t>Right click on the object window item and Filter the results</a:t>
            </a:r>
          </a:p>
          <a:p>
            <a:pPr marL="0" indent="0">
              <a:buNone/>
            </a:pPr>
            <a:r>
              <a:rPr lang="en-US" dirty="0"/>
              <a:t>Ctrl + T to have query results as searchable text! Ctrl + D for grid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2821B9-79B7-01CC-75E5-69E004B79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SSMS tips</a:t>
            </a:r>
          </a:p>
        </p:txBody>
      </p:sp>
    </p:spTree>
    <p:extLst>
      <p:ext uri="{BB962C8B-B14F-4D97-AF65-F5344CB8AC3E}">
        <p14:creationId xmlns:p14="http://schemas.microsoft.com/office/powerpoint/2010/main" val="2954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0FAFC-D3B2-B9D6-9E6C-4A584E2A9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D2D299-F798-8FDA-1548-F1D50B478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315" y="1701889"/>
            <a:ext cx="5595005" cy="46634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Views</a:t>
            </a:r>
          </a:p>
          <a:p>
            <a:pPr marL="0" indent="0">
              <a:buNone/>
            </a:pPr>
            <a:r>
              <a:rPr lang="en-US" dirty="0"/>
              <a:t>Pro – Used by SmartLists</a:t>
            </a:r>
          </a:p>
          <a:p>
            <a:pPr marL="0" indent="0">
              <a:buNone/>
            </a:pPr>
            <a:r>
              <a:rPr lang="en-US" dirty="0"/>
              <a:t>Pro – A View is a Virtual Table</a:t>
            </a:r>
          </a:p>
          <a:p>
            <a:pPr marL="0" indent="0">
              <a:buNone/>
            </a:pPr>
            <a:r>
              <a:rPr lang="en-US" dirty="0"/>
              <a:t>Pro – Great for reusable query</a:t>
            </a:r>
          </a:p>
          <a:p>
            <a:pPr marL="0" indent="0">
              <a:buNone/>
            </a:pPr>
            <a:r>
              <a:rPr lang="en-US" dirty="0"/>
              <a:t>Pro – Can hide query complexity</a:t>
            </a:r>
          </a:p>
          <a:p>
            <a:pPr marL="0" indent="0">
              <a:buNone/>
            </a:pPr>
            <a:r>
              <a:rPr lang="en-US" dirty="0"/>
              <a:t>Con – Can hide query complexity</a:t>
            </a:r>
          </a:p>
          <a:p>
            <a:pPr marL="0" indent="0">
              <a:buNone/>
            </a:pPr>
            <a:r>
              <a:rPr lang="en-US" dirty="0"/>
              <a:t>Con – Evaluated at run time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2821B9-79B7-01CC-75E5-69E004B79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 vs Stored Procedures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E372923-0224-E0E9-8EC0-E0703806DF41}"/>
              </a:ext>
            </a:extLst>
          </p:cNvPr>
          <p:cNvSpPr txBox="1">
            <a:spLocks/>
          </p:cNvSpPr>
          <p:nvPr/>
        </p:nvSpPr>
        <p:spPr>
          <a:xfrm>
            <a:off x="6085260" y="1701889"/>
            <a:ext cx="5880317" cy="466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Stored Procedures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Pro – Compiled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Pro – Can take parameters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Pro – Code (Variables, Looping…)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Pro – GREAT source for Excel data</a:t>
            </a:r>
          </a:p>
          <a:p>
            <a:pPr marL="0" indent="0">
              <a:buNone/>
            </a:pPr>
            <a:r>
              <a:rPr lang="en-US" dirty="0"/>
              <a:t>Con – Compiled, indexes change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Con – Not supported by SmartLists</a:t>
            </a:r>
          </a:p>
        </p:txBody>
      </p:sp>
    </p:spTree>
    <p:extLst>
      <p:ext uri="{BB962C8B-B14F-4D97-AF65-F5344CB8AC3E}">
        <p14:creationId xmlns:p14="http://schemas.microsoft.com/office/powerpoint/2010/main" val="243231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3FD81-0887-DB07-2F9A-EBE4ACD47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10288C4-5A6E-B1F6-09CA-B1443BC01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GP Views (SmartLists)</a:t>
            </a:r>
          </a:p>
          <a:p>
            <a:r>
              <a:rPr lang="en-US" sz="3600" dirty="0"/>
              <a:t>PoorSQL.com (to format SQL code)</a:t>
            </a:r>
          </a:p>
          <a:p>
            <a:r>
              <a:rPr lang="en-US" sz="3600" dirty="0"/>
              <a:t>VictoriaYudin.com</a:t>
            </a:r>
          </a:p>
          <a:p>
            <a:r>
              <a:rPr lang="en-US" sz="3600" dirty="0"/>
              <a:t>Rnoldz.com</a:t>
            </a:r>
          </a:p>
          <a:p>
            <a:r>
              <a:rPr lang="en-US" sz="3600" dirty="0"/>
              <a:t>User Groups</a:t>
            </a:r>
          </a:p>
          <a:p>
            <a:r>
              <a:rPr lang="en-US" sz="3600" dirty="0"/>
              <a:t>Dr Google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045748-BED5-C852-87F2-5F4A2CB1A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289134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A103E-46B7-D59F-F94B-73AEF07B4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1568C9-705A-B85D-FC6C-C5E0062B2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/>
              <a:t>Get your hands</a:t>
            </a:r>
          </a:p>
          <a:p>
            <a:pPr marL="0" indent="0">
              <a:buNone/>
            </a:pPr>
            <a:r>
              <a:rPr lang="en-US" sz="4400" dirty="0"/>
              <a:t>dirty and just do it!!!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A2EEE9-F805-FFCD-7129-4E0C788A9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write a query!</a:t>
            </a:r>
          </a:p>
        </p:txBody>
      </p:sp>
      <p:pic>
        <p:nvPicPr>
          <p:cNvPr id="1028" name="Picture 4" descr="Working Mans Greasy Hands Diy Stock Photo - Download Image Now - Dirty,  Unhygienic, Occupation - iStock">
            <a:extLst>
              <a:ext uri="{FF2B5EF4-FFF2-40B4-BE49-F238E27FC236}">
                <a16:creationId xmlns:a16="http://schemas.microsoft.com/office/drawing/2014/main" id="{C891D0E1-3FF4-53E4-6F60-B7435BDD7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609" y="1701889"/>
            <a:ext cx="582930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0341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A103E-46B7-D59F-F94B-73AEF07B4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1568C9-705A-B85D-FC6C-C5E0062B2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r>
              <a:rPr lang="en-US" sz="4400"/>
              <a:t>Questions or Help</a:t>
            </a:r>
            <a:r>
              <a:rPr lang="en-US" sz="4400" dirty="0"/>
              <a:t>?</a:t>
            </a:r>
          </a:p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r>
              <a:rPr lang="en-US" sz="4400" dirty="0"/>
              <a:t>John_P_Arnold@hotmail.com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A2EEE9-F805-FFCD-7129-4E0C788A9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Attending!</a:t>
            </a:r>
          </a:p>
        </p:txBody>
      </p:sp>
    </p:spTree>
    <p:extLst>
      <p:ext uri="{BB962C8B-B14F-4D97-AF65-F5344CB8AC3E}">
        <p14:creationId xmlns:p14="http://schemas.microsoft.com/office/powerpoint/2010/main" val="124791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298AA-2A86-FA34-8F6C-1F86B4126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137407-8242-29FD-44D2-5C024AD45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Table</a:t>
            </a:r>
          </a:p>
        </p:txBody>
      </p:sp>
      <p:pic>
        <p:nvPicPr>
          <p:cNvPr id="4" name="Picture 2" descr="C:\Documents and Settings\John\My Documents\My Pictures\Database\puzzle.gif">
            <a:extLst>
              <a:ext uri="{FF2B5EF4-FFF2-40B4-BE49-F238E27FC236}">
                <a16:creationId xmlns:a16="http://schemas.microsoft.com/office/drawing/2014/main" id="{10FE5BA6-F286-C958-7FF3-F93E820B0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 flipV="1">
            <a:off x="1609582" y="1065654"/>
            <a:ext cx="8731488" cy="541077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D452F1-1DC0-2635-14E6-C9247EDA4320}"/>
              </a:ext>
            </a:extLst>
          </p:cNvPr>
          <p:cNvSpPr txBox="1"/>
          <p:nvPr/>
        </p:nvSpPr>
        <p:spPr>
          <a:xfrm rot="21042919">
            <a:off x="2594862" y="2010238"/>
            <a:ext cx="1814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Columns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AAC6E1-D1BD-180F-F744-8172EADBD75B}"/>
              </a:ext>
            </a:extLst>
          </p:cNvPr>
          <p:cNvSpPr txBox="1"/>
          <p:nvPr/>
        </p:nvSpPr>
        <p:spPr>
          <a:xfrm rot="21306181">
            <a:off x="7942957" y="3739761"/>
            <a:ext cx="1028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Keys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F9A7AD-2E12-9862-5C8D-98F66EFC118B}"/>
              </a:ext>
            </a:extLst>
          </p:cNvPr>
          <p:cNvSpPr txBox="1"/>
          <p:nvPr/>
        </p:nvSpPr>
        <p:spPr>
          <a:xfrm rot="19067645">
            <a:off x="7246134" y="2058187"/>
            <a:ext cx="2297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Constraints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356544-15E6-C155-5619-04B183A22752}"/>
              </a:ext>
            </a:extLst>
          </p:cNvPr>
          <p:cNvSpPr txBox="1"/>
          <p:nvPr/>
        </p:nvSpPr>
        <p:spPr>
          <a:xfrm rot="798663">
            <a:off x="5461571" y="5354447"/>
            <a:ext cx="1645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Triggers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2EA64D-C578-6ACE-80AB-9980B0407DC5}"/>
              </a:ext>
            </a:extLst>
          </p:cNvPr>
          <p:cNvSpPr txBox="1"/>
          <p:nvPr/>
        </p:nvSpPr>
        <p:spPr>
          <a:xfrm rot="18234181">
            <a:off x="4997809" y="3708651"/>
            <a:ext cx="1606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Indexes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A569DB-E610-385C-5792-025C11BF4BAF}"/>
              </a:ext>
            </a:extLst>
          </p:cNvPr>
          <p:cNvSpPr txBox="1"/>
          <p:nvPr/>
        </p:nvSpPr>
        <p:spPr>
          <a:xfrm rot="2412133">
            <a:off x="2500615" y="3721008"/>
            <a:ext cx="2223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Data Types</a:t>
            </a:r>
          </a:p>
        </p:txBody>
      </p:sp>
    </p:spTree>
    <p:extLst>
      <p:ext uri="{BB962C8B-B14F-4D97-AF65-F5344CB8AC3E}">
        <p14:creationId xmlns:p14="http://schemas.microsoft.com/office/powerpoint/2010/main" val="848626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D5D65-02F3-2553-A84C-39E009F93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2C8742-7FFC-4DA6-65F5-2FE77B35F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database had its own way of talking</a:t>
            </a:r>
          </a:p>
          <a:p>
            <a:r>
              <a:rPr lang="en-US" dirty="0"/>
              <a:t>Dynamics GP originally ran with C-Tree database program – 1993</a:t>
            </a:r>
          </a:p>
          <a:p>
            <a:r>
              <a:rPr lang="en-US" dirty="0"/>
              <a:t>1997, GP was purchased by Microsoft and now runs with MS-SQL</a:t>
            </a:r>
          </a:p>
          <a:p>
            <a:pPr lvl="1"/>
            <a:r>
              <a:rPr lang="en-US" dirty="0"/>
              <a:t>C-Tree column names used by MS-SQL version</a:t>
            </a:r>
          </a:p>
          <a:p>
            <a:pPr lvl="1"/>
            <a:r>
              <a:rPr lang="en-US" dirty="0"/>
              <a:t>ATYALLOC - Why isn’t it QTYALLOC?</a:t>
            </a:r>
          </a:p>
          <a:p>
            <a:r>
              <a:rPr lang="en-US" dirty="0"/>
              <a:t>SQL provides a “standard” way to communicate with databases</a:t>
            </a:r>
          </a:p>
          <a:p>
            <a:pPr lvl="1"/>
            <a:r>
              <a:rPr lang="en-US" dirty="0"/>
              <a:t>ANSI SQL</a:t>
            </a:r>
          </a:p>
          <a:p>
            <a:pPr lvl="1"/>
            <a:r>
              <a:rPr lang="en-US" dirty="0"/>
              <a:t>T-SQL is Microsoft SQL server specific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09C1DA-0A1F-B15D-FDBC-EE9ABA66A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old days…</a:t>
            </a:r>
          </a:p>
        </p:txBody>
      </p:sp>
    </p:spTree>
    <p:extLst>
      <p:ext uri="{BB962C8B-B14F-4D97-AF65-F5344CB8AC3E}">
        <p14:creationId xmlns:p14="http://schemas.microsoft.com/office/powerpoint/2010/main" val="346494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40AF8-926B-EA17-9E60-15BF4499C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BE52EE-E83E-A742-C44E-9466F6559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are going to focus on SELECT statement</a:t>
            </a:r>
          </a:p>
          <a:p>
            <a:r>
              <a:rPr lang="en-US" dirty="0"/>
              <a:t>A SELECT statement queries one or more databases and returns data (result set) to the calling application (GP, Excel, SSRS…)</a:t>
            </a:r>
          </a:p>
          <a:p>
            <a:r>
              <a:rPr lang="en-US" dirty="0"/>
              <a:t>Simple example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0000FF"/>
                </a:solidFill>
                <a:latin typeface="Consolas" panose="020B0609020204030204" pitchFamily="49" charset="0"/>
              </a:rPr>
              <a:t>	SELECT	</a:t>
            </a:r>
            <a:r>
              <a:rPr lang="en-US" sz="3600" dirty="0">
                <a:solidFill>
                  <a:srgbClr val="FF0000"/>
                </a:solidFill>
                <a:latin typeface="Consolas" panose="020B0609020204030204" pitchFamily="49" charset="0"/>
              </a:rPr>
              <a:t>'Hello World'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3B8052-5D3D-EF6C-5600-72B105557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DML – Data Manipulation Language</a:t>
            </a:r>
          </a:p>
        </p:txBody>
      </p:sp>
    </p:spTree>
    <p:extLst>
      <p:ext uri="{BB962C8B-B14F-4D97-AF65-F5344CB8AC3E}">
        <p14:creationId xmlns:p14="http://schemas.microsoft.com/office/powerpoint/2010/main" val="246273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66C48-5F77-1AFB-BA3F-12FD769E2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1C2764-E8F6-E36F-C8CC-D15C32F28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SELECT	-	The column(s) of data you want returned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FROM	-	The place the data lives.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JOIN	-	Optionally specify additional locations to get data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WHERE	-	Filter the data returned in the record set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GROUP BY	-	Combine multiple records into one record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HAVING	-	Filter the combined data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UNION	-	Merge two record sets into one</a:t>
            </a:r>
          </a:p>
          <a:p>
            <a:pPr marL="0" indent="0">
              <a:buNone/>
              <a:tabLst>
                <a:tab pos="2060575" algn="l"/>
                <a:tab pos="2398713" algn="l"/>
              </a:tabLst>
            </a:pPr>
            <a:r>
              <a:rPr lang="en-US" dirty="0"/>
              <a:t>ORDER BY	-	Specify the sort order of the rows returned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BE090B5-31F0-C57F-D78F-8A7D94EA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SELECT Statement</a:t>
            </a:r>
          </a:p>
        </p:txBody>
      </p:sp>
    </p:spTree>
    <p:extLst>
      <p:ext uri="{BB962C8B-B14F-4D97-AF65-F5344CB8AC3E}">
        <p14:creationId xmlns:p14="http://schemas.microsoft.com/office/powerpoint/2010/main" val="226622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07B3D-59FD-443B-68B1-8FF4FB307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016DD7-F1A5-BBA8-C977-6CADBA9C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73238" indent="-1773238">
              <a:buNone/>
            </a:pPr>
            <a:r>
              <a:rPr lang="en-US" dirty="0"/>
              <a:t>Request:	“I need a GP report that will show our sales orders that are more than $1,000”</a:t>
            </a:r>
          </a:p>
          <a:p>
            <a:pPr marL="0" indent="0">
              <a:buNone/>
            </a:pPr>
            <a:r>
              <a:rPr lang="en-US" dirty="0"/>
              <a:t>What is really wanted:</a:t>
            </a:r>
          </a:p>
          <a:p>
            <a:pPr marL="457200" lvl="1" indent="0">
              <a:buNone/>
            </a:pPr>
            <a:r>
              <a:rPr lang="en-US" dirty="0"/>
              <a:t>Show all Order Numbers, Order Dates, Customer Numbers, Customer’s Current Names, and Total Prices</a:t>
            </a:r>
          </a:p>
          <a:p>
            <a:pPr marL="457200" lvl="1" indent="0">
              <a:buNone/>
            </a:pPr>
            <a:r>
              <a:rPr lang="en-US" dirty="0"/>
              <a:t>Of non-service Items</a:t>
            </a:r>
          </a:p>
          <a:p>
            <a:pPr marL="457200" lvl="1" indent="0">
              <a:buNone/>
            </a:pPr>
            <a:r>
              <a:rPr lang="en-US" dirty="0"/>
              <a:t>Where the Total Order is more than $1,000</a:t>
            </a:r>
          </a:p>
          <a:p>
            <a:pPr marL="457200" lvl="1" indent="0">
              <a:buNone/>
            </a:pPr>
            <a:r>
              <a:rPr lang="en-US" dirty="0"/>
              <a:t>On all non-voided Orders</a:t>
            </a:r>
          </a:p>
          <a:p>
            <a:pPr marL="457200" lvl="1" indent="0">
              <a:buNone/>
            </a:pPr>
            <a:r>
              <a:rPr lang="en-US" dirty="0"/>
              <a:t>Work and Historical Orders</a:t>
            </a:r>
          </a:p>
          <a:p>
            <a:pPr marL="457200" lvl="1" indent="0">
              <a:buNone/>
            </a:pPr>
            <a:r>
              <a:rPr lang="en-US" dirty="0"/>
              <a:t>Over a specified date range!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A62D0A-301D-02CA-AA52-C4821F045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Sales Report	</a:t>
            </a:r>
          </a:p>
        </p:txBody>
      </p:sp>
    </p:spTree>
    <p:extLst>
      <p:ext uri="{BB962C8B-B14F-4D97-AF65-F5344CB8AC3E}">
        <p14:creationId xmlns:p14="http://schemas.microsoft.com/office/powerpoint/2010/main" val="184929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EFDC198DA1424AA2DE7340ED8C291E" ma:contentTypeVersion="20" ma:contentTypeDescription="Create a new document." ma:contentTypeScope="" ma:versionID="e17e278717a8b3a9d1b0341905e9f118">
  <xsd:schema xmlns:xsd="http://www.w3.org/2001/XMLSchema" xmlns:xs="http://www.w3.org/2001/XMLSchema" xmlns:p="http://schemas.microsoft.com/office/2006/metadata/properties" xmlns:ns2="6fe25bdf-ae0e-48a7-b6e5-bc8a1849b98e" xmlns:ns3="518ec24c-f428-4057-9a36-4cb948a7b407" targetNamespace="http://schemas.microsoft.com/office/2006/metadata/properties" ma:root="true" ma:fieldsID="64d06730524467017972f768cafcd2f5" ns2:_="" ns3:_="">
    <xsd:import namespace="6fe25bdf-ae0e-48a7-b6e5-bc8a1849b98e"/>
    <xsd:import namespace="518ec24c-f428-4057-9a36-4cb948a7b40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e25bdf-ae0e-48a7-b6e5-bc8a1849b98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4419aa8-21d6-4bea-8eac-28a8efdd9d04}" ma:internalName="TaxCatchAll" ma:showField="CatchAllData" ma:web="6fe25bdf-ae0e-48a7-b6e5-bc8a1849b9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8ec24c-f428-4057-9a36-4cb948a7b4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37c3b37-2320-48ce-b319-ec387555f3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8ec24c-f428-4057-9a36-4cb948a7b407">
      <Terms xmlns="http://schemas.microsoft.com/office/infopath/2007/PartnerControls"/>
    </lcf76f155ced4ddcb4097134ff3c332f>
    <TaxCatchAll xmlns="6fe25bdf-ae0e-48a7-b6e5-bc8a1849b98e" xsi:nil="true"/>
    <SharedWithUsers xmlns="6fe25bdf-ae0e-48a7-b6e5-bc8a1849b98e">
      <UserInfo>
        <DisplayName>Denise Johnson</DisplayName>
        <AccountId>370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547E9C-B9C7-459C-B8BF-F0D66C1121F2}">
  <ds:schemaRefs>
    <ds:schemaRef ds:uri="518ec24c-f428-4057-9a36-4cb948a7b407"/>
    <ds:schemaRef ds:uri="6fe25bdf-ae0e-48a7-b6e5-bc8a1849b98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DA9DF9A-0CA9-44D1-A5AF-022979F1124E}">
  <ds:schemaRefs>
    <ds:schemaRef ds:uri="518ec24c-f428-4057-9a36-4cb948a7b407"/>
    <ds:schemaRef ds:uri="6fe25bdf-ae0e-48a7-b6e5-bc8a1849b98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A5649F1-BC20-433F-9EB9-87E816DFF3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5080</TotalTime>
  <Words>2828</Words>
  <Application>Microsoft Office PowerPoint</Application>
  <PresentationFormat>Widescreen</PresentationFormat>
  <Paragraphs>481</Paragraphs>
  <Slides>44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6" baseType="lpstr">
      <vt:lpstr>Aptos</vt:lpstr>
      <vt:lpstr>Arial</vt:lpstr>
      <vt:lpstr>Calibri</vt:lpstr>
      <vt:lpstr>Calibri Light</vt:lpstr>
      <vt:lpstr>Consolas</vt:lpstr>
      <vt:lpstr>Cordia New</vt:lpstr>
      <vt:lpstr>Open Sans</vt:lpstr>
      <vt:lpstr>Open Sans ExtraBold</vt:lpstr>
      <vt:lpstr>Open Sans Light</vt:lpstr>
      <vt:lpstr>Open Sans SemiBold</vt:lpstr>
      <vt:lpstr>Wingdings</vt:lpstr>
      <vt:lpstr>Office Theme</vt:lpstr>
      <vt:lpstr>PowerPoint Presentation</vt:lpstr>
      <vt:lpstr>PowerPoint Presentation</vt:lpstr>
      <vt:lpstr>Querying Databases</vt:lpstr>
      <vt:lpstr>Components of a Database</vt:lpstr>
      <vt:lpstr>Components of a Table</vt:lpstr>
      <vt:lpstr>In the old days…</vt:lpstr>
      <vt:lpstr>DML – Data Manipulation Language</vt:lpstr>
      <vt:lpstr>The SELECT Statement</vt:lpstr>
      <vt:lpstr>Example: Sales Report </vt:lpstr>
      <vt:lpstr>Sales Report Source of Data</vt:lpstr>
      <vt:lpstr>GP Table and Column Names</vt:lpstr>
      <vt:lpstr>Common Data Types</vt:lpstr>
      <vt:lpstr>Start the Query</vt:lpstr>
      <vt:lpstr>Fix the Query</vt:lpstr>
      <vt:lpstr>The Fixed Query</vt:lpstr>
      <vt:lpstr>JOIN – Bringing Tables Together</vt:lpstr>
      <vt:lpstr>JOIN - INNER</vt:lpstr>
      <vt:lpstr>LEFT JOIN - OUTER</vt:lpstr>
      <vt:lpstr>RIGHT JOIN – OUTER – Try to avoid!</vt:lpstr>
      <vt:lpstr>FULL JOIN - OUTER</vt:lpstr>
      <vt:lpstr>JOIN the Query to the Customer Table</vt:lpstr>
      <vt:lpstr>Handle Deleted Customers</vt:lpstr>
      <vt:lpstr>NULL – Unknown Data</vt:lpstr>
      <vt:lpstr>GROUP BY</vt:lpstr>
      <vt:lpstr>GROUP BY Continued</vt:lpstr>
      <vt:lpstr>GROUP BY and HAVING example</vt:lpstr>
      <vt:lpstr>UNION</vt:lpstr>
      <vt:lpstr>UNION example</vt:lpstr>
      <vt:lpstr>VIEWs and Virtual Tables</vt:lpstr>
      <vt:lpstr>VIEW example</vt:lpstr>
      <vt:lpstr>VIEW example continued</vt:lpstr>
      <vt:lpstr>Virtual Table Example</vt:lpstr>
      <vt:lpstr>SELECT, JOIN, UNION, GROUP BY…</vt:lpstr>
      <vt:lpstr>The "Final" Query</vt:lpstr>
      <vt:lpstr>WHERE tips (Table names removed)</vt:lpstr>
      <vt:lpstr>WHERE tips</vt:lpstr>
      <vt:lpstr>GROUP BY tips</vt:lpstr>
      <vt:lpstr>HAVING tips</vt:lpstr>
      <vt:lpstr>System Views tips</vt:lpstr>
      <vt:lpstr>SSMS tips</vt:lpstr>
      <vt:lpstr>Views vs Stored Procedures</vt:lpstr>
      <vt:lpstr>Resources</vt:lpstr>
      <vt:lpstr>Go write a query!</vt:lpstr>
      <vt:lpstr>Thanks for Attending!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Bishop</dc:creator>
  <cp:lastModifiedBy>John Arnold</cp:lastModifiedBy>
  <cp:revision>38</cp:revision>
  <dcterms:created xsi:type="dcterms:W3CDTF">2023-12-18T14:27:39Z</dcterms:created>
  <dcterms:modified xsi:type="dcterms:W3CDTF">2024-05-14T23:29:33Z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0x01010040EFDC198DA1424AA2DE7340ED8C291E</vt:lpwstr>
  </property>
  <property fmtid="{D5CDD505-2E9C-101B-9397-08002B2CF9AE}" pid="3" name="MediaServiceImageTags">
    <vt:lpwstr/>
  </property>
</Properties>
</file>